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Default Extension="png" ContentType="image/png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5"/>
  </p:notesMasterIdLst>
  <p:sldIdLst>
    <p:sldId id="428" r:id="rId2"/>
    <p:sldId id="386" r:id="rId3"/>
    <p:sldId id="46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61" r:id="rId18"/>
    <p:sldId id="530" r:id="rId19"/>
    <p:sldId id="443" r:id="rId20"/>
    <p:sldId id="536" r:id="rId21"/>
    <p:sldId id="460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6" r:id="rId34"/>
    <p:sldId id="457" r:id="rId35"/>
    <p:sldId id="458" r:id="rId36"/>
    <p:sldId id="459" r:id="rId37"/>
    <p:sldId id="462" r:id="rId38"/>
    <p:sldId id="463" r:id="rId39"/>
    <p:sldId id="464" r:id="rId40"/>
    <p:sldId id="465" r:id="rId41"/>
    <p:sldId id="466" r:id="rId42"/>
    <p:sldId id="467" r:id="rId43"/>
    <p:sldId id="468" r:id="rId44"/>
    <p:sldId id="470" r:id="rId45"/>
    <p:sldId id="471" r:id="rId46"/>
    <p:sldId id="472" r:id="rId47"/>
    <p:sldId id="473" r:id="rId48"/>
    <p:sldId id="474" r:id="rId49"/>
    <p:sldId id="475" r:id="rId50"/>
    <p:sldId id="476" r:id="rId51"/>
    <p:sldId id="477" r:id="rId52"/>
    <p:sldId id="478" r:id="rId53"/>
    <p:sldId id="479" r:id="rId54"/>
    <p:sldId id="480" r:id="rId55"/>
    <p:sldId id="481" r:id="rId56"/>
    <p:sldId id="482" r:id="rId57"/>
    <p:sldId id="483" r:id="rId58"/>
    <p:sldId id="484" r:id="rId59"/>
    <p:sldId id="485" r:id="rId60"/>
    <p:sldId id="486" r:id="rId61"/>
    <p:sldId id="487" r:id="rId62"/>
    <p:sldId id="488" r:id="rId63"/>
    <p:sldId id="489" r:id="rId64"/>
    <p:sldId id="490" r:id="rId65"/>
    <p:sldId id="491" r:id="rId66"/>
    <p:sldId id="492" r:id="rId67"/>
    <p:sldId id="493" r:id="rId68"/>
    <p:sldId id="494" r:id="rId69"/>
    <p:sldId id="495" r:id="rId70"/>
    <p:sldId id="496" r:id="rId71"/>
    <p:sldId id="497" r:id="rId72"/>
    <p:sldId id="498" r:id="rId73"/>
    <p:sldId id="499" r:id="rId74"/>
    <p:sldId id="500" r:id="rId75"/>
    <p:sldId id="501" r:id="rId76"/>
    <p:sldId id="502" r:id="rId77"/>
    <p:sldId id="503" r:id="rId78"/>
    <p:sldId id="504" r:id="rId79"/>
    <p:sldId id="505" r:id="rId80"/>
    <p:sldId id="506" r:id="rId81"/>
    <p:sldId id="507" r:id="rId82"/>
    <p:sldId id="508" r:id="rId83"/>
    <p:sldId id="509" r:id="rId84"/>
    <p:sldId id="510" r:id="rId85"/>
    <p:sldId id="511" r:id="rId86"/>
    <p:sldId id="512" r:id="rId87"/>
    <p:sldId id="513" r:id="rId88"/>
    <p:sldId id="514" r:id="rId89"/>
    <p:sldId id="515" r:id="rId90"/>
    <p:sldId id="516" r:id="rId91"/>
    <p:sldId id="517" r:id="rId92"/>
    <p:sldId id="518" r:id="rId93"/>
    <p:sldId id="519" r:id="rId94"/>
    <p:sldId id="520" r:id="rId95"/>
    <p:sldId id="521" r:id="rId96"/>
    <p:sldId id="522" r:id="rId97"/>
    <p:sldId id="523" r:id="rId98"/>
    <p:sldId id="524" r:id="rId99"/>
    <p:sldId id="525" r:id="rId100"/>
    <p:sldId id="526" r:id="rId101"/>
    <p:sldId id="527" r:id="rId102"/>
    <p:sldId id="528" r:id="rId103"/>
    <p:sldId id="529" r:id="rId104"/>
    <p:sldId id="531" r:id="rId105"/>
    <p:sldId id="532" r:id="rId106"/>
    <p:sldId id="533" r:id="rId107"/>
    <p:sldId id="534" r:id="rId108"/>
    <p:sldId id="535" r:id="rId109"/>
    <p:sldId id="537" r:id="rId110"/>
    <p:sldId id="538" r:id="rId111"/>
    <p:sldId id="539" r:id="rId112"/>
    <p:sldId id="540" r:id="rId113"/>
    <p:sldId id="541" r:id="rId114"/>
    <p:sldId id="542" r:id="rId115"/>
    <p:sldId id="543" r:id="rId116"/>
    <p:sldId id="289" r:id="rId117"/>
    <p:sldId id="290" r:id="rId118"/>
    <p:sldId id="394" r:id="rId119"/>
    <p:sldId id="291" r:id="rId120"/>
    <p:sldId id="292" r:id="rId121"/>
    <p:sldId id="396" r:id="rId122"/>
    <p:sldId id="299" r:id="rId123"/>
    <p:sldId id="395" r:id="rId124"/>
    <p:sldId id="415" r:id="rId125"/>
    <p:sldId id="416" r:id="rId126"/>
    <p:sldId id="300" r:id="rId127"/>
    <p:sldId id="398" r:id="rId128"/>
    <p:sldId id="301" r:id="rId129"/>
    <p:sldId id="302" r:id="rId130"/>
    <p:sldId id="389" r:id="rId131"/>
    <p:sldId id="417" r:id="rId132"/>
    <p:sldId id="418" r:id="rId133"/>
    <p:sldId id="307" r:id="rId134"/>
    <p:sldId id="308" r:id="rId135"/>
    <p:sldId id="392" r:id="rId136"/>
    <p:sldId id="310" r:id="rId137"/>
    <p:sldId id="311" r:id="rId138"/>
    <p:sldId id="375" r:id="rId139"/>
    <p:sldId id="397" r:id="rId140"/>
    <p:sldId id="313" r:id="rId141"/>
    <p:sldId id="391" r:id="rId142"/>
    <p:sldId id="315" r:id="rId143"/>
    <p:sldId id="319" r:id="rId144"/>
    <p:sldId id="376" r:id="rId145"/>
    <p:sldId id="393" r:id="rId146"/>
    <p:sldId id="321" r:id="rId147"/>
    <p:sldId id="400" r:id="rId148"/>
    <p:sldId id="419" r:id="rId149"/>
    <p:sldId id="420" r:id="rId150"/>
    <p:sldId id="325" r:id="rId151"/>
    <p:sldId id="331" r:id="rId152"/>
    <p:sldId id="405" r:id="rId153"/>
    <p:sldId id="421" r:id="rId154"/>
    <p:sldId id="422" r:id="rId155"/>
    <p:sldId id="338" r:id="rId156"/>
    <p:sldId id="377" r:id="rId157"/>
    <p:sldId id="406" r:id="rId158"/>
    <p:sldId id="423" r:id="rId159"/>
    <p:sldId id="424" r:id="rId160"/>
    <p:sldId id="425" r:id="rId161"/>
    <p:sldId id="378" r:id="rId162"/>
    <p:sldId id="379" r:id="rId163"/>
    <p:sldId id="343" r:id="rId164"/>
    <p:sldId id="344" r:id="rId165"/>
    <p:sldId id="404" r:id="rId166"/>
    <p:sldId id="426" r:id="rId167"/>
    <p:sldId id="427" r:id="rId168"/>
    <p:sldId id="346" r:id="rId169"/>
    <p:sldId id="399" r:id="rId170"/>
    <p:sldId id="380" r:id="rId171"/>
    <p:sldId id="347" r:id="rId172"/>
    <p:sldId id="348" r:id="rId173"/>
    <p:sldId id="349" r:id="rId174"/>
    <p:sldId id="350" r:id="rId175"/>
    <p:sldId id="351" r:id="rId176"/>
    <p:sldId id="352" r:id="rId177"/>
    <p:sldId id="401" r:id="rId178"/>
    <p:sldId id="354" r:id="rId179"/>
    <p:sldId id="355" r:id="rId180"/>
    <p:sldId id="403" r:id="rId181"/>
    <p:sldId id="357" r:id="rId182"/>
    <p:sldId id="358" r:id="rId183"/>
    <p:sldId id="359" r:id="rId184"/>
    <p:sldId id="360" r:id="rId185"/>
    <p:sldId id="402" r:id="rId186"/>
    <p:sldId id="362" r:id="rId187"/>
    <p:sldId id="363" r:id="rId188"/>
    <p:sldId id="407" r:id="rId189"/>
    <p:sldId id="365" r:id="rId190"/>
    <p:sldId id="366" r:id="rId191"/>
    <p:sldId id="408" r:id="rId192"/>
    <p:sldId id="387" r:id="rId193"/>
    <p:sldId id="409" r:id="rId19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87E"/>
    <a:srgbClr val="D1300D"/>
    <a:srgbClr val="B9B9B9"/>
    <a:srgbClr val="AA2B15"/>
    <a:srgbClr val="AEB9B1"/>
    <a:srgbClr val="4F6F92"/>
    <a:srgbClr val="F7F7F7"/>
    <a:srgbClr val="0047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87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584"/>
        <p:guide orient="horz" pos="1440"/>
        <p:guide orient="horz" pos="4080"/>
        <p:guide orient="horz" pos="1136"/>
        <p:guide orient="horz" pos="1776"/>
        <p:guide pos="144"/>
        <p:guide pos="384"/>
        <p:guide pos="816"/>
        <p:guide pos="1008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theme" Target="theme/theme1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notesMaster" Target="notesMasters/notesMaster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953187-5C97-4D2F-B5C1-B7BB56BD37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97D0B2-2EF0-4E73-B2EA-BA6C27A70F84}" type="slidenum">
              <a:rPr lang="en-US"/>
              <a:pPr/>
              <a:t>2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43.2 Overview of animal immunity.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843C4B-6F43-4795-B238-DBDE094CAC44}" type="slidenum">
              <a:rPr lang="en-US" altLang="en-US" sz="1200"/>
              <a:pPr algn="r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887FAB-DB24-4B7D-895C-A04C9F68464B}" type="slidenum">
              <a:rPr lang="en-US" altLang="en-US"/>
              <a:pPr/>
              <a:t>112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AD8D96-28B4-4532-9C02-0817FE6A99FA}" type="slidenum">
              <a:rPr lang="en-US" altLang="en-US"/>
              <a:pPr/>
              <a:t>113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1F73B6-ABEA-45C8-B278-C34C1FF39537}" type="slidenum">
              <a:rPr lang="en-US" altLang="en-US"/>
              <a:pPr/>
              <a:t>114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8F84E3-BC0B-4B7F-9E9C-E746116D1441}" type="slidenum">
              <a:rPr lang="en-US" altLang="en-US"/>
              <a:pPr/>
              <a:t>115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E0396F-2707-4FAB-8CCB-228174736350}" type="slidenum">
              <a:rPr lang="en-US"/>
              <a:pPr/>
              <a:t>118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43.UN01 In-text figure, p. 935 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CD3FBF-49C0-4276-93B3-CD954FC818D5}" type="slidenum">
              <a:rPr lang="en-US"/>
              <a:pPr/>
              <a:t>121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43.9 The structure of a B cell antigen receptor.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8DAEC5-254F-4107-8B76-D43847BAE995}" type="slidenum">
              <a:rPr lang="en-US"/>
              <a:pPr/>
              <a:t>123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43.10 Antigen recognition by B cells and antibodies.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87BAA7-6704-42A3-B24E-77886126D6E0}" type="slidenum">
              <a:rPr lang="en-US"/>
              <a:pPr/>
              <a:t>124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43.10 Antigen recognition by B cells and antibodies.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9C0408-58CE-4B32-99C5-96FCD4714C1A}" type="slidenum">
              <a:rPr lang="en-US"/>
              <a:pPr/>
              <a:t>125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43.10 Antigen recognition by B cells and antibodies.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1CC76B-A0BB-40DA-AAC6-B5D14762490A}" type="slidenum">
              <a:rPr lang="en-US"/>
              <a:pPr/>
              <a:t>127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43.11 The structure of a T cell antigen receptor.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653B94-D046-49AE-BBF8-D3B7F94BACCE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52F7A8-8273-4927-B6B8-86D3018B5C86}" type="slidenum">
              <a:rPr lang="en-US"/>
              <a:pPr/>
              <a:t>130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43.12 Antigen recognition by T cells.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AF0A98-4D94-4FC4-8B48-DCF7DBFEE86F}" type="slidenum">
              <a:rPr lang="en-US"/>
              <a:pPr/>
              <a:t>131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43.12 Antigen recognition by T cells.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09D32B-B86E-484A-B426-8EE15A12B6D2}" type="slidenum">
              <a:rPr lang="en-US"/>
              <a:pPr/>
              <a:t>132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43.12 Antigen recognition by T cells.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43FAF9-8411-4DD6-9C43-0CA2FDD1F489}" type="slidenum">
              <a:rPr lang="en-US"/>
              <a:pPr/>
              <a:t>135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43.13 Immunoglobulin (antibody) gene rearrangement.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39A251E-CB54-491A-BA07-B2013CB5E216}" type="slidenum">
              <a:rPr lang="en-US"/>
              <a:pPr/>
              <a:t>139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43.14 Clonal selection.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450AB2-CF84-4A0B-8672-E27473B63BA5}" type="slidenum">
              <a:rPr lang="en-US"/>
              <a:pPr/>
              <a:t>141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43.15 The specificity of immunological memory.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52743C-068D-417C-8189-0B4E3EDDE016}" type="slidenum">
              <a:rPr lang="en-US"/>
              <a:pPr/>
              <a:t>145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43.16 The central role of helper T cells in humoral and cell-mediated immune responses.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14482B-8CA5-4CCD-9657-8A32114C9BCE}" type="slidenum">
              <a:rPr lang="en-US"/>
              <a:pPr/>
              <a:t>147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43.17 The killing action of cytotoxic T cells on an infected host cell.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6C427A-CA99-4B47-98C6-146CF25969EA}" type="slidenum">
              <a:rPr lang="en-US"/>
              <a:pPr/>
              <a:t>148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43.17 The killing action of cytotoxic T cells on an infected host cell.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BA8DD92-7FAF-41A9-B15D-D4F40B858AC2}" type="slidenum">
              <a:rPr lang="en-US"/>
              <a:pPr/>
              <a:t>149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43.17 The killing action of cytotoxic T cells on an infected host cell.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93A5B1-5532-4CC8-B696-35321D8570DB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A774D6-2158-402C-A275-443157041B37}" type="slidenum">
              <a:rPr lang="en-US"/>
              <a:pPr/>
              <a:t>152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43.18 Activation of a B cell in the humoral immune response.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AA11C7-1C6D-4E7E-918A-E5D8B17213C4}" type="slidenum">
              <a:rPr lang="en-US"/>
              <a:pPr/>
              <a:t>153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43.18 Activation of a B cell in the humoral immune response.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96CFED-CDEC-4C3F-9AF3-43970CD5B442}" type="slidenum">
              <a:rPr lang="en-US"/>
              <a:pPr/>
              <a:t>154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43.18 Activation of a B cell in the humoral immune response.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359ED5-BE77-425D-972C-A3A0800849F0}" type="slidenum">
              <a:rPr lang="en-US"/>
              <a:pPr/>
              <a:t>157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43.19 Antibody-mediated mechanisms of antigen disposal.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BE9B3C-EB34-475F-AF1A-4152EE5AE03B}" type="slidenum">
              <a:rPr lang="en-US"/>
              <a:pPr/>
              <a:t>158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43.19 Antibody-mediated mechanisms of antigen disposal.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BD1A3A-D292-482F-A66F-DECED21E4127}" type="slidenum">
              <a:rPr lang="en-US"/>
              <a:pPr/>
              <a:t>159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43.19 Antibody-mediated mechanisms of antigen disposal.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C0D403-9425-435B-B8F9-9B0A39CD10C4}" type="slidenum">
              <a:rPr lang="en-US"/>
              <a:pPr/>
              <a:t>160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43.19 Antibody-mediated mechanisms of antigen disposal.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049004-73DD-437E-B1FF-63BF471E59D1}" type="slidenum">
              <a:rPr lang="en-US"/>
              <a:pPr/>
              <a:t>165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43.20 An overview of the adaptive immune response.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DD1D2E-71FB-4D61-B804-F4FFA9637C08}" type="slidenum">
              <a:rPr lang="en-US"/>
              <a:pPr/>
              <a:t>166</a:t>
            </a:fld>
            <a:endParaRPr 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43.20 An overview of the adaptive immune response.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782102-7940-420E-A60B-AC435C942B0B}" type="slidenum">
              <a:rPr lang="en-US"/>
              <a:pPr/>
              <a:t>167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43.20 An overview of the adaptive immune response.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483680-C660-4313-A88F-082B7C99B09C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D52DC5-7573-4B02-B80A-5182038B665E}" type="slidenum">
              <a:rPr lang="en-US"/>
              <a:pPr/>
              <a:t>169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43.21 A plasma cell.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DE2AC8-FC58-4131-83D4-B519278DAA39}" type="slidenum">
              <a:rPr lang="en-US"/>
              <a:pPr/>
              <a:t>177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43.22 Mast cells, IgE, and the allergic response.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D5A80E-4FF5-45D9-9D80-7B93C49C9237}" type="slidenum">
              <a:rPr lang="en-US"/>
              <a:pPr/>
              <a:t>180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43.23 X-ray of hands deformed by rheumatoid arthritis.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131704-4117-4505-BE2B-383DB3A7CBA5}" type="slidenum">
              <a:rPr lang="en-US"/>
              <a:pPr/>
              <a:t>185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43.24 Antigenic variation in the parasite that causes sleeping sickness.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2AF958-04BC-474A-910C-6EDF2414DC93}" type="slidenum">
              <a:rPr lang="en-US"/>
              <a:pPr/>
              <a:t>188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43.25 The progress of an untreated HIV infection.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95551C-9BA2-4F36-8399-5D5ED47160FC}" type="slidenum">
              <a:rPr lang="en-US"/>
              <a:pPr/>
              <a:t>191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43.26 Impact: Vaccinating Against Cervical Cancer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D0AF07-0E2A-4264-B9BE-80AC6AFE59F6}" type="slidenum">
              <a:rPr lang="en-US"/>
              <a:pPr/>
              <a:t>192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43.UN02 Summary figure, Concept 43.2 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305C2B-D92A-4E2F-B0F7-66B84E2AA68E}" type="slidenum">
              <a:rPr lang="en-US"/>
              <a:pPr/>
              <a:t>193</a:t>
            </a:fld>
            <a:endParaRPr 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ヒラギノ角ゴ Pro W3" charset="-128"/>
              </a:rPr>
              <a:t>Figure 43.UN03 Appendix A: answer to Test Your Understanding, question 8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FA6901-AAF9-4282-B292-AC74773B0E47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DD2ABB-7DE5-4EF2-A6E6-F40CD528822C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72ADA7-54F1-4A5E-8C76-F5093D174DDD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741093-7EEC-4E7B-A350-24471ADB8014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1068B2-B1C2-4F82-A3D7-A5AF2949578F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2BB1B7-9A85-4AC3-A5B9-97425B4C5270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653A83-78FD-425C-ACD1-D276152DBC06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F3842D-B364-47CB-A007-D597D84E6A45}" type="slidenum">
              <a:rPr lang="en-US" altLang="en-US" sz="1200"/>
              <a:pPr algn="r"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87B7-A822-4524-865F-E40283509F46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66709B-3F91-48BE-AA87-939BF3C16173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FD6514-0C6A-40AF-A318-D5ECBBB7C180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067738-999E-456F-84C8-8EBA1940E83E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AFAF12-DB41-4521-9347-A898BB881426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773EA8-1B64-4360-9DD3-BD8B25114382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FEA6AC-2FB3-4D79-8402-D722FCAA027B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3B20A1-8D29-486B-A6CA-734DD4A68A7F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E8480C-662B-40F7-AE1A-E97DB5965576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A73019-9BD6-46E8-957F-D35F123264F9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27EFA1-B14C-4AB3-9870-2B4A273223F4}" type="slidenum">
              <a:rPr lang="en-US" altLang="en-US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3854EB-6B6B-4609-8FB4-7FCBAD4BD170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E49B9B-6009-49D4-A7A1-77176A110CBC}" type="slidenum">
              <a:rPr lang="en-US" altLang="en-US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3BC371-9ABE-4971-967F-EAEFED31C8C2}" type="slidenum">
              <a:rPr lang="en-US" altLang="en-US"/>
              <a:pPr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B41A65-C7F0-4BB8-A6FD-D7BEC9DD6092}" type="slidenum">
              <a:rPr lang="en-US" altLang="en-US"/>
              <a:pPr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FD8A7E-6E6F-4681-9FC3-B2CCE215666E}" type="slidenum">
              <a:rPr lang="en-US" altLang="en-US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DF4378-073C-4438-8911-F6EE61094446}" type="slidenum">
              <a:rPr lang="en-US" altLang="en-US"/>
              <a:pPr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6E0198-E453-4171-805B-0CB2098258DE}" type="slidenum">
              <a:rPr lang="en-US" altLang="en-US"/>
              <a:pPr/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4E1BEA-A52F-4FEB-9688-3B657A1015CE}" type="slidenum">
              <a:rPr lang="en-US" altLang="en-US"/>
              <a:pPr/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2C2F9-B0BB-4736-8665-624AE6D17F75}" type="slidenum">
              <a:rPr lang="en-US" altLang="en-US"/>
              <a:pPr/>
              <a:t>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AE59B6-BF99-402A-924B-7B8667AD4CEA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74374-8350-416C-88AD-DECE204AFA98}" type="slidenum">
              <a:rPr lang="en-US" altLang="en-US"/>
              <a:pPr/>
              <a:t>51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0FCFE7-ECAD-41F0-96CE-7E219F9328E3}" type="slidenum">
              <a:rPr lang="en-US" altLang="en-US"/>
              <a:pPr/>
              <a:t>52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E35C71-3FDF-4F2C-A2E8-0B8400A80173}" type="slidenum">
              <a:rPr lang="en-US" altLang="en-US"/>
              <a:pPr/>
              <a:t>53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036AF9-EABE-40E6-90E2-DC6D93E6BFD3}" type="slidenum">
              <a:rPr lang="en-US" altLang="en-US"/>
              <a:pPr/>
              <a:t>54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B439A9-7752-4A0F-B0CA-09B2BE0AE21C}" type="slidenum">
              <a:rPr lang="en-US" altLang="en-US"/>
              <a:pPr/>
              <a:t>55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063FC0-05A4-4BD0-84FD-58437D19AACD}" type="slidenum">
              <a:rPr lang="en-US" altLang="en-US"/>
              <a:pPr/>
              <a:t>56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198623-C882-4B44-8F67-453967233518}" type="slidenum">
              <a:rPr lang="en-US" altLang="en-US"/>
              <a:pPr/>
              <a:t>57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18E9B4-11D2-4181-9358-8D20DA85BD33}" type="slidenum">
              <a:rPr lang="en-US" altLang="en-US"/>
              <a:pPr/>
              <a:t>58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1D16F6-4962-4F87-A1B5-075173DE7A13}" type="slidenum">
              <a:rPr lang="en-US" altLang="en-US"/>
              <a:pPr/>
              <a:t>59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522138-FE0F-4522-851E-A3DC94908413}" type="slidenum">
              <a:rPr lang="en-US" altLang="en-US"/>
              <a:pPr/>
              <a:t>60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24D451-6753-4F46-8B9B-74925CFBEF4A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241A86-82DB-4CBB-8B9A-EB9082744BCA}" type="slidenum">
              <a:rPr lang="en-US" altLang="en-US"/>
              <a:pPr/>
              <a:t>61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D88D3C-96C8-452F-B0DA-CE26A4843E9B}" type="slidenum">
              <a:rPr lang="en-US" altLang="en-US"/>
              <a:pPr/>
              <a:t>62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13FE94-7428-4AF5-8118-98C75FF4FB3D}" type="slidenum">
              <a:rPr lang="en-US" altLang="en-US"/>
              <a:pPr/>
              <a:t>63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A817EA-AA60-40A0-B520-23D33B7094F2}" type="slidenum">
              <a:rPr lang="en-US" altLang="en-US"/>
              <a:pPr/>
              <a:t>64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CE0B75-2ED9-4955-86ED-1364C5DD51BF}" type="slidenum">
              <a:rPr lang="en-US" altLang="en-US"/>
              <a:pPr/>
              <a:t>65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47ED6C-0DA2-4F24-B8E7-B4134544222F}" type="slidenum">
              <a:rPr lang="en-US" altLang="en-US"/>
              <a:pPr/>
              <a:t>66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064629-4BF0-45EC-8BAC-63FC7D2E50C8}" type="slidenum">
              <a:rPr lang="en-US" altLang="en-US"/>
              <a:pPr/>
              <a:t>67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ED850C-2FC9-46A9-AD3E-0EA68E36F92D}" type="slidenum">
              <a:rPr lang="en-US" altLang="en-US"/>
              <a:pPr/>
              <a:t>68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53EFD3-EF0F-4D39-AC55-B074A14F1BB8}" type="slidenum">
              <a:rPr lang="en-US" altLang="en-US"/>
              <a:pPr/>
              <a:t>69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CE5104-8E85-470E-8474-8C7ED3B8217D}" type="slidenum">
              <a:rPr lang="en-US" altLang="en-US"/>
              <a:pPr/>
              <a:t>70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80871E-EE98-4C30-B8E1-D63374C74813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F36A15-3A08-4DC6-982D-14BF379BF4B1}" type="slidenum">
              <a:rPr lang="en-US" altLang="en-US"/>
              <a:pPr/>
              <a:t>71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D598E8-81DB-4244-8D0E-50EFB53DAD15}" type="slidenum">
              <a:rPr lang="en-US" altLang="en-US"/>
              <a:pPr/>
              <a:t>72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08FA3C-5215-47A3-A67B-009D1AE37F71}" type="slidenum">
              <a:rPr lang="en-US" altLang="en-US"/>
              <a:pPr/>
              <a:t>73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6D6D7F-ADFA-4015-9186-107D95A45BE4}" type="slidenum">
              <a:rPr lang="en-US" altLang="en-US"/>
              <a:pPr/>
              <a:t>74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2B706A-30B1-4BBB-BFB9-B69146175F1C}" type="slidenum">
              <a:rPr lang="en-US" altLang="en-US"/>
              <a:pPr/>
              <a:t>75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AABB5B-5334-4374-8615-4EEBD515F364}" type="slidenum">
              <a:rPr lang="en-US" altLang="en-US"/>
              <a:pPr/>
              <a:t>76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2899F2-94FC-44EA-9BAF-BB41E1A7A0BF}" type="slidenum">
              <a:rPr lang="en-US" altLang="en-US"/>
              <a:pPr/>
              <a:t>77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391849-ECD4-4F13-A262-5B846F19CD72}" type="slidenum">
              <a:rPr lang="en-US" altLang="en-US"/>
              <a:pPr/>
              <a:t>78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CF79C2-8C7F-4065-AED8-9F5E0B9DD020}" type="slidenum">
              <a:rPr lang="en-US" altLang="en-US"/>
              <a:pPr/>
              <a:t>79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5D8AF9-1819-4E17-9E4C-0857677D53B9}" type="slidenum">
              <a:rPr lang="en-US" altLang="en-US"/>
              <a:pPr/>
              <a:t>80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2DBCD1-9E19-4A60-B501-CF5A6C3EA053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B2DFBA-D67B-4AC4-A9B3-187243978A38}" type="slidenum">
              <a:rPr lang="en-US" altLang="en-US"/>
              <a:pPr/>
              <a:t>81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4AAF3-095C-4773-B27D-32D6647BB76E}" type="slidenum">
              <a:rPr lang="en-US" altLang="en-US"/>
              <a:pPr/>
              <a:t>82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32871C-7157-48F4-87F7-1012C12E06B5}" type="slidenum">
              <a:rPr lang="en-US" altLang="en-US"/>
              <a:pPr/>
              <a:t>84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4403D4-1B37-4A05-8B0E-CD4290929D3E}" type="slidenum">
              <a:rPr lang="en-US" altLang="en-US"/>
              <a:pPr/>
              <a:t>85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0EF636-94DB-4808-BE79-979E5338E309}" type="slidenum">
              <a:rPr lang="en-US" altLang="en-US"/>
              <a:pPr/>
              <a:t>86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3FFFAC-A09B-45EB-87F7-D0AA8A0F3F30}" type="slidenum">
              <a:rPr lang="en-US" altLang="en-US"/>
              <a:pPr/>
              <a:t>87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DADC71-D981-4C86-ABE3-E0BF0861EFB7}" type="slidenum">
              <a:rPr lang="en-US" altLang="en-US"/>
              <a:pPr/>
              <a:t>88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92D5CC-52B3-43FE-A7E0-FF8740290333}" type="slidenum">
              <a:rPr lang="en-US" altLang="en-US"/>
              <a:pPr/>
              <a:t>89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6AF25B-C558-4A7F-AA73-1532DFD46BC3}" type="slidenum">
              <a:rPr lang="en-US" altLang="en-US"/>
              <a:pPr/>
              <a:t>90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F05FD9-B40F-4300-B9EF-4E8C24125319}" type="slidenum">
              <a:rPr lang="en-US" altLang="en-US"/>
              <a:pPr/>
              <a:t>91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7B03A9-4CE2-4671-97A0-A35432A8C8DA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F3F116-EFB1-467B-B321-4F5115D9AA09}" type="slidenum">
              <a:rPr lang="en-US" altLang="en-US"/>
              <a:pPr/>
              <a:t>92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2B484-C68B-4A4F-9263-3F3934471536}" type="slidenum">
              <a:rPr lang="en-US" altLang="en-US"/>
              <a:pPr/>
              <a:t>93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8C983D-6497-4F7D-895B-DE139CFB2143}" type="slidenum">
              <a:rPr lang="en-US" altLang="en-US"/>
              <a:pPr/>
              <a:t>94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B1E882-B844-4A7B-8FBB-B7C892608480}" type="slidenum">
              <a:rPr lang="en-US" altLang="en-US"/>
              <a:pPr/>
              <a:t>95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350762-4412-4541-BDC9-9C495D206F85}" type="slidenum">
              <a:rPr lang="en-US" altLang="en-US"/>
              <a:pPr/>
              <a:t>96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473044-D858-45C4-A760-6289C1BF171E}" type="slidenum">
              <a:rPr lang="en-US" altLang="en-US"/>
              <a:pPr/>
              <a:t>97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9D9ACF-54AA-4E2E-AB61-8E4908AA665A}" type="slidenum">
              <a:rPr lang="en-US" altLang="en-US"/>
              <a:pPr/>
              <a:t>98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85C7B7-4BF9-44B4-BDF4-432CAA29DFFA}" type="slidenum">
              <a:rPr lang="en-US" altLang="en-US"/>
              <a:pPr/>
              <a:t>99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E098B0-4548-4442-A767-D224B7AA8CDE}" type="slidenum">
              <a:rPr lang="en-US" altLang="en-US"/>
              <a:pPr/>
              <a:t>100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9E6DC2-47EC-4E2B-8C27-49B135329498}" type="slidenum">
              <a:rPr lang="en-US" altLang="en-US"/>
              <a:pPr/>
              <a:t>101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6E9F18-3554-4DA9-B614-61AA0F8DDCEF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948C9C-27EB-49F5-A511-9F9916C227C4}" type="slidenum">
              <a:rPr lang="en-US" altLang="en-US"/>
              <a:pPr/>
              <a:t>102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B684F6-A9A4-4311-B895-B0B655A62CF9}" type="slidenum">
              <a:rPr lang="en-US" altLang="en-US"/>
              <a:pPr/>
              <a:t>103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D10CD6-B2FF-4298-8E51-A6D3CAF9BA0C}" type="slidenum">
              <a:rPr lang="en-US" altLang="en-US"/>
              <a:pPr/>
              <a:t>104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20D8C2-A7D7-4395-B441-0732B3159C2B}" type="slidenum">
              <a:rPr lang="en-US" altLang="en-US"/>
              <a:pPr/>
              <a:t>105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96AF8-79FA-4EBA-886B-779CCD231FB3}" type="slidenum">
              <a:rPr lang="en-US" altLang="en-US"/>
              <a:pPr/>
              <a:t>106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A8085C-492F-47F7-ADBC-7FF2757D5180}" type="slidenum">
              <a:rPr lang="en-US" altLang="en-US"/>
              <a:pPr/>
              <a:t>107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EF0828-C34E-439F-B06E-F34CC3BE930B}" type="slidenum">
              <a:rPr lang="en-US" altLang="en-US"/>
              <a:pPr/>
              <a:t>108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664DF2-CB90-4EEA-8007-E2DFD1241BD5}" type="slidenum">
              <a:rPr lang="en-US" altLang="en-US"/>
              <a:pPr/>
              <a:t>109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BC7EB9-1B7D-4F7D-A4BF-2DAA0B864565}" type="slidenum">
              <a:rPr lang="en-US" altLang="en-US"/>
              <a:pPr/>
              <a:t>110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5299CD-4038-4D31-8D1A-F800392C11DA}" type="slidenum">
              <a:rPr lang="en-US" altLang="en-US"/>
              <a:pPr/>
              <a:t>111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1" hangingPunct="1">
              <a:defRPr/>
            </a:pPr>
            <a:r>
              <a:rPr lang="en-US" sz="1600" b="1" smtClean="0"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 smtClean="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600" smtClean="0"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 smtClean="0">
              <a:latin typeface="Times New Roman" pitchFamily="84" charset="0"/>
              <a:cs typeface="Times New Roman" pitchFamily="84" charset="0"/>
            </a:endParaRPr>
          </a:p>
          <a:p>
            <a:pPr algn="ctr" eaLnBrk="1" hangingPunct="1">
              <a:defRPr/>
            </a:pPr>
            <a:r>
              <a:rPr lang="en-US" sz="1200" smtClean="0"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Lectures by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Erin Barley</a:t>
            </a:r>
          </a:p>
          <a:p>
            <a:pPr algn="r"/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1F40A967-BC38-4940-A892-F3772DCC0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D2CB6-2470-4D2C-9A3D-DCEB676093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818D0-E4BE-4FE8-9322-6459C405A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609F6-25A7-4489-8DAF-D43A3A92F2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B3207-52BE-4575-BF2A-6DD324388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2D64D-192C-4CCA-A581-4BD70F261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04180-AAB3-4284-A852-BD86569F9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0FC94-29E9-408D-B61D-58B7601EC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866E0-E33E-4105-B691-E0EB10AA8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7DA76-EC5C-43E6-BDAD-7A66D7AB3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69991-3D03-49FE-9C94-DCCF026A30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68FC6D-3A8E-444F-ABF6-124778AA74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43_09TCellReceptors_SV.mpg" TargetMode="Externa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43_14RoleOfBCells_A.html" TargetMode="Externa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43_16HelperTCells_A.html" TargetMode="Externa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43_17CytotoxicTCells_A.html" TargetMode="Externa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43_25HIVReproCycle_A.html" TargetMode="Externa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Adaptive(acquired) </a:t>
            </a:r>
            <a:br>
              <a:rPr lang="en-US" sz="5400" dirty="0" smtClean="0"/>
            </a:br>
            <a:r>
              <a:rPr lang="en-US" sz="5400" dirty="0" smtClean="0"/>
              <a:t>or specific immunity</a:t>
            </a:r>
            <a:endParaRPr lang="ar-IQ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4038600"/>
            <a:ext cx="7772400" cy="2057400"/>
          </a:xfrm>
        </p:spPr>
        <p:txBody>
          <a:bodyPr/>
          <a:lstStyle/>
          <a:p>
            <a:r>
              <a:rPr lang="en-US" b="1" dirty="0" smtClean="0"/>
              <a:t>Prof dr. </a:t>
            </a:r>
            <a:r>
              <a:rPr lang="en-US" b="1" dirty="0" err="1" smtClean="0"/>
              <a:t>Ihsan</a:t>
            </a:r>
            <a:r>
              <a:rPr lang="en-US" b="1" dirty="0" smtClean="0"/>
              <a:t> </a:t>
            </a:r>
            <a:r>
              <a:rPr lang="en-US" b="1" dirty="0" err="1" smtClean="0"/>
              <a:t>Edan</a:t>
            </a:r>
            <a:r>
              <a:rPr lang="en-US" b="1" dirty="0" smtClean="0"/>
              <a:t> </a:t>
            </a:r>
            <a:r>
              <a:rPr lang="en-US" b="1" dirty="0" err="1" smtClean="0"/>
              <a:t>Alsaimary</a:t>
            </a:r>
            <a:endParaRPr lang="en-US" b="1" dirty="0" smtClean="0"/>
          </a:p>
          <a:p>
            <a:endParaRPr lang="en-US" sz="1400" dirty="0" smtClean="0"/>
          </a:p>
          <a:p>
            <a:r>
              <a:rPr lang="en-US" sz="1400" dirty="0" smtClean="0">
                <a:latin typeface="Bodoni MT Black" pitchFamily="18" charset="0"/>
              </a:rPr>
              <a:t>department of microbiology – college of medicine – university of </a:t>
            </a:r>
            <a:r>
              <a:rPr lang="en-US" sz="1400" dirty="0" err="1" smtClean="0">
                <a:latin typeface="Bodoni MT Black" pitchFamily="18" charset="0"/>
              </a:rPr>
              <a:t>basrah</a:t>
            </a:r>
            <a:r>
              <a:rPr lang="en-US" sz="1400" dirty="0" smtClean="0">
                <a:latin typeface="Bodoni MT Black" pitchFamily="18" charset="0"/>
              </a:rPr>
              <a:t>  Mobile : 07801410838    - </a:t>
            </a:r>
            <a:r>
              <a:rPr lang="en-US" sz="1400" dirty="0" err="1" smtClean="0">
                <a:latin typeface="Bodoni MT Black" pitchFamily="18" charset="0"/>
              </a:rPr>
              <a:t>e.mail</a:t>
            </a:r>
            <a:r>
              <a:rPr lang="en-US" sz="1400" dirty="0" smtClean="0">
                <a:latin typeface="Bodoni MT Black" pitchFamily="18" charset="0"/>
              </a:rPr>
              <a:t> : ihsanalsaimary@gmail.com</a:t>
            </a:r>
            <a:br>
              <a:rPr lang="en-US" sz="1400" dirty="0" smtClean="0">
                <a:latin typeface="Bodoni MT Black" pitchFamily="18" charset="0"/>
              </a:rPr>
            </a:br>
            <a:endParaRPr lang="en-US" sz="1400" dirty="0" smtClean="0"/>
          </a:p>
          <a:p>
            <a:endParaRPr lang="ar-IQ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Acquired Immunity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Passive Acquired Immunity</a:t>
            </a:r>
          </a:p>
          <a:p>
            <a:pPr>
              <a:buFontTx/>
              <a:buNone/>
            </a:pPr>
            <a:r>
              <a:rPr lang="en-US"/>
              <a:t>   - naturally acquired through mother’s placenta</a:t>
            </a:r>
          </a:p>
          <a:p>
            <a:pPr>
              <a:buFontTx/>
              <a:buNone/>
            </a:pPr>
            <a:r>
              <a:rPr lang="en-US"/>
              <a:t>   - naturally acquired by mother’s milk</a:t>
            </a:r>
          </a:p>
          <a:p>
            <a:r>
              <a:rPr lang="en-US"/>
              <a:t>Artificallly acquired immunity from injection of prepared antibodies from another organism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5805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Complement Fixation and Activation</a:t>
            </a:r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Activated complement functions</a:t>
            </a:r>
          </a:p>
          <a:p>
            <a:pPr lvl="1" eaLnBrk="1" hangingPunct="1"/>
            <a:r>
              <a:rPr lang="en-US" altLang="en-US" smtClean="0"/>
              <a:t>Amplifies inflammatory response</a:t>
            </a:r>
          </a:p>
          <a:p>
            <a:pPr lvl="1" eaLnBrk="1" hangingPunct="1"/>
            <a:r>
              <a:rPr lang="en-US" altLang="en-US" smtClean="0"/>
              <a:t>Promotes phagocytosis via opsonization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 Positive feedback cycle that e</a:t>
            </a:r>
            <a:r>
              <a:rPr lang="en-US" altLang="en-US" smtClean="0"/>
              <a:t>nlists more and more defensive elements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60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Antibody Structure</a:t>
            </a:r>
          </a:p>
        </p:txBody>
      </p:sp>
      <p:sp>
        <p:nvSpPr>
          <p:cNvPr id="2601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T- or Y-shaped </a:t>
            </a:r>
            <a:r>
              <a:rPr lang="en-US" altLang="en-US" b="1" smtClean="0"/>
              <a:t>antibody monomer</a:t>
            </a:r>
            <a:r>
              <a:rPr lang="en-US" altLang="en-US" smtClean="0"/>
              <a:t> of four looping polypeptide chains linked by disulfide bonds </a:t>
            </a:r>
          </a:p>
          <a:p>
            <a:pPr eaLnBrk="1" hangingPunct="1"/>
            <a:r>
              <a:rPr lang="en-US" altLang="en-US" smtClean="0"/>
              <a:t>Two identical heavy (H) chains with hinge region at "middles"</a:t>
            </a:r>
          </a:p>
          <a:p>
            <a:pPr eaLnBrk="1" hangingPunct="1"/>
            <a:r>
              <a:rPr lang="en-US" altLang="en-US" smtClean="0"/>
              <a:t>Two identical light (L) chains</a:t>
            </a:r>
          </a:p>
          <a:p>
            <a:pPr eaLnBrk="1" hangingPunct="1"/>
            <a:r>
              <a:rPr lang="en-US" altLang="en-US" smtClean="0"/>
              <a:t>Variable (V) regions at one end of each arm combine to form two identical </a:t>
            </a:r>
            <a:r>
              <a:rPr lang="en-US" altLang="en-US" b="1" smtClean="0"/>
              <a:t>antigen-binding sites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621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Cytotoxic T cells</a:t>
            </a:r>
          </a:p>
        </p:txBody>
      </p:sp>
      <p:sp>
        <p:nvSpPr>
          <p:cNvPr id="26214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Bind to a self-nonself complex </a:t>
            </a:r>
          </a:p>
          <a:p>
            <a:pPr eaLnBrk="1" hangingPunct="1"/>
            <a:r>
              <a:rPr lang="en-US" altLang="en-US" smtClean="0"/>
              <a:t>Can destroy all infected or abnormal cells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6419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Seeding Secondary Lymphoid Organs and Circulation</a:t>
            </a:r>
          </a:p>
        </p:txBody>
      </p:sp>
      <p:sp>
        <p:nvSpPr>
          <p:cNvPr id="2641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Immunocompetent B and T cells not yet exposed to antigen called </a:t>
            </a:r>
            <a:r>
              <a:rPr lang="en-US" altLang="en-US" b="1" smtClean="0"/>
              <a:t>naive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Exported from primary lymphoid organs (bone marrow and thymus) to "seed" secondary lymphoid organs (lymph nodes, spleen, etc.)</a:t>
            </a:r>
          </a:p>
          <a:p>
            <a:pPr lvl="1" eaLnBrk="1" hangingPunct="1"/>
            <a:r>
              <a:rPr lang="en-US" altLang="en-US" smtClean="0"/>
              <a:t>Increases chance of encounter with antigen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6829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Monoclonal Antibodies as Clinical and Research Tools</a:t>
            </a:r>
          </a:p>
        </p:txBody>
      </p:sp>
      <p:sp>
        <p:nvSpPr>
          <p:cNvPr id="26829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Commercially prepared pure antibody</a:t>
            </a:r>
          </a:p>
          <a:p>
            <a:pPr lvl="1" eaLnBrk="1" hangingPunct="1"/>
            <a:r>
              <a:rPr lang="en-US" altLang="en-US" smtClean="0"/>
              <a:t>Specific for single antigenic determinant </a:t>
            </a:r>
          </a:p>
          <a:p>
            <a:pPr eaLnBrk="1" hangingPunct="1"/>
            <a:r>
              <a:rPr lang="en-US" altLang="en-US" smtClean="0"/>
              <a:t>Produced by </a:t>
            </a:r>
            <a:r>
              <a:rPr lang="en-US" altLang="en-US" b="1" smtClean="0"/>
              <a:t>hybridomas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Cell hybrids: fusion of tumor cell and B cell</a:t>
            </a:r>
          </a:p>
          <a:p>
            <a:pPr eaLnBrk="1" hangingPunct="1"/>
            <a:r>
              <a:rPr lang="en-US" altLang="en-US" smtClean="0"/>
              <a:t>Proliferate indefinitely and have ability to produce single type of antibody</a:t>
            </a:r>
          </a:p>
          <a:p>
            <a:pPr eaLnBrk="1" hangingPunct="1"/>
            <a:r>
              <a:rPr lang="en-US" altLang="en-US" smtClean="0"/>
              <a:t>Used in research, clinical testing, and cancer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703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 of Antibody Actions</a:t>
            </a:r>
          </a:p>
        </p:txBody>
      </p:sp>
      <p:sp>
        <p:nvSpPr>
          <p:cNvPr id="27034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Antigen-antibody complexes do not destroy antigens; prepare them for destruction by innate defenses</a:t>
            </a:r>
          </a:p>
          <a:p>
            <a:pPr eaLnBrk="1" hangingPunct="1"/>
            <a:r>
              <a:rPr lang="en-US" altLang="en-US" smtClean="0"/>
              <a:t>Antibodies do not invade solid tissue unless lesion present</a:t>
            </a:r>
          </a:p>
          <a:p>
            <a:pPr eaLnBrk="1" hangingPunct="1"/>
            <a:r>
              <a:rPr lang="en-US" altLang="en-US" smtClean="0"/>
              <a:t>Can act intracellularly if attached to virus before it enters cell</a:t>
            </a:r>
          </a:p>
          <a:p>
            <a:pPr lvl="1" eaLnBrk="1" hangingPunct="1"/>
            <a:r>
              <a:rPr lang="en-US" altLang="en-US" smtClean="0"/>
              <a:t>Activate mechanisms that destroy virus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7238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Cellular Immune Response</a:t>
            </a:r>
          </a:p>
        </p:txBody>
      </p:sp>
      <p:sp>
        <p:nvSpPr>
          <p:cNvPr id="27238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 cells provide defense against intracellular antigens</a:t>
            </a:r>
          </a:p>
          <a:p>
            <a:pPr eaLnBrk="1" hangingPunct="1"/>
            <a:r>
              <a:rPr lang="en-US" altLang="en-US" smtClean="0"/>
              <a:t>Some T cells directly kill cells; others release chemicals that regulate immune response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7443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Cellular Immune Response</a:t>
            </a:r>
          </a:p>
        </p:txBody>
      </p:sp>
      <p:sp>
        <p:nvSpPr>
          <p:cNvPr id="27443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populations of T cells based on which glycoprotein surface receptors displayed</a:t>
            </a:r>
          </a:p>
          <a:p>
            <a:pPr lvl="1" eaLnBrk="1" hangingPunct="1"/>
            <a:r>
              <a:rPr lang="en-US" altLang="en-US" smtClean="0"/>
              <a:t>CD4 cells usually become </a:t>
            </a:r>
            <a:r>
              <a:rPr lang="en-US" altLang="en-US" b="1" smtClean="0"/>
              <a:t>helper T cells</a:t>
            </a:r>
            <a:r>
              <a:rPr lang="en-US" altLang="en-US" smtClean="0"/>
              <a:t> (T</a:t>
            </a:r>
            <a:r>
              <a:rPr lang="en-US" altLang="en-US" baseline="-25000" smtClean="0"/>
              <a:t>H</a:t>
            </a:r>
            <a:r>
              <a:rPr lang="en-US" altLang="en-US" smtClean="0"/>
              <a:t>); activate B cells, other T cells, macrophages, and direct adaptive immune response</a:t>
            </a:r>
          </a:p>
          <a:p>
            <a:pPr lvl="2" eaLnBrk="1" hangingPunct="1"/>
            <a:r>
              <a:rPr lang="en-US" altLang="en-US" smtClean="0"/>
              <a:t>Some become </a:t>
            </a:r>
            <a:r>
              <a:rPr lang="en-US" altLang="en-US" b="1" smtClean="0"/>
              <a:t>regulatory T cells </a:t>
            </a:r>
            <a:r>
              <a:rPr lang="en-US" altLang="en-US" smtClean="0"/>
              <a:t>– which moderate immune response </a:t>
            </a:r>
          </a:p>
          <a:p>
            <a:pPr lvl="1" eaLnBrk="1" hangingPunct="1"/>
            <a:r>
              <a:rPr lang="en-US" altLang="en-US" smtClean="0"/>
              <a:t>Can also become memory 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7648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Cellular Immune Response</a:t>
            </a:r>
          </a:p>
        </p:txBody>
      </p:sp>
      <p:sp>
        <p:nvSpPr>
          <p:cNvPr id="27648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smtClean="0"/>
              <a:t>CD8 cells become </a:t>
            </a:r>
            <a:r>
              <a:rPr lang="en-US" altLang="en-US" b="1" smtClean="0"/>
              <a:t>cytotoxic T cells</a:t>
            </a:r>
            <a:r>
              <a:rPr lang="en-US" altLang="en-US" smtClean="0"/>
              <a:t> (T</a:t>
            </a:r>
            <a:r>
              <a:rPr lang="en-US" altLang="en-US" baseline="-25000" smtClean="0"/>
              <a:t>C</a:t>
            </a:r>
            <a:r>
              <a:rPr lang="en-US" altLang="en-US" smtClean="0"/>
              <a:t>)</a:t>
            </a:r>
          </a:p>
          <a:p>
            <a:pPr lvl="2" eaLnBrk="1" hangingPunct="1"/>
            <a:r>
              <a:rPr lang="en-US" altLang="en-US" smtClean="0"/>
              <a:t>Destroy cells harboring foreign antigens</a:t>
            </a:r>
          </a:p>
          <a:p>
            <a:pPr lvl="2" eaLnBrk="1" hangingPunct="1"/>
            <a:r>
              <a:rPr lang="en-US" altLang="en-US" smtClean="0"/>
              <a:t>Also become memory T cells</a:t>
            </a:r>
          </a:p>
          <a:p>
            <a:pPr lvl="1" eaLnBrk="1" hangingPunct="1"/>
            <a:r>
              <a:rPr lang="en-US" altLang="en-US" smtClean="0"/>
              <a:t>Helper, cytotoxic, and regulatory T cells are </a:t>
            </a:r>
            <a:r>
              <a:rPr lang="en-US" altLang="en-US" i="1" smtClean="0"/>
              <a:t>activated</a:t>
            </a:r>
            <a:r>
              <a:rPr lang="en-US" altLang="en-US" smtClean="0"/>
              <a:t> T cells</a:t>
            </a:r>
          </a:p>
          <a:p>
            <a:pPr lvl="1" eaLnBrk="1" hangingPunct="1"/>
            <a:r>
              <a:rPr lang="en-US" altLang="en-US" smtClean="0"/>
              <a:t>Naive T cells simply termed CD4 or CD8 cells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805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MHC Proteins and Antigen Presentation</a:t>
            </a:r>
          </a:p>
        </p:txBody>
      </p:sp>
      <p:sp>
        <p:nvSpPr>
          <p:cNvPr id="28058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 cells respond only to processed fragments of antigens displayed on surfaces of cells</a:t>
            </a:r>
          </a:p>
          <a:p>
            <a:pPr eaLnBrk="1" hangingPunct="1"/>
            <a:r>
              <a:rPr lang="en-US" altLang="en-US" smtClean="0"/>
              <a:t>Antigen presentation vital for activation of naive T cells and normal functioning of effector 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Acquired Immunity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Active Acquired Immunity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- Natural Active Acquired Immunity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- clinical or subclinical infection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(you have the disease and become immune)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- Artificial Acquired Immunity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  - following vaccination with live or dead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  infectious disease microorganism or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  injection of their products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826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MHC Proteins</a:t>
            </a:r>
          </a:p>
        </p:txBody>
      </p:sp>
      <p:sp>
        <p:nvSpPr>
          <p:cNvPr id="28262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types of MHC proteins important to T cell activation</a:t>
            </a:r>
          </a:p>
          <a:p>
            <a:pPr lvl="1" eaLnBrk="1" hangingPunct="1"/>
            <a:r>
              <a:rPr lang="en-US" altLang="en-US" smtClean="0"/>
              <a:t>Class I MHC proteins – displayed by all cells except RBCs</a:t>
            </a:r>
          </a:p>
          <a:p>
            <a:pPr lvl="1" eaLnBrk="1" hangingPunct="1"/>
            <a:r>
              <a:rPr lang="en-US" altLang="en-US" smtClean="0"/>
              <a:t>Class II MHC proteins – displayed by APCs (dendritic cells, macrophages, and B cells)</a:t>
            </a:r>
          </a:p>
          <a:p>
            <a:pPr eaLnBrk="1" hangingPunct="1"/>
            <a:r>
              <a:rPr lang="en-US" altLang="en-US" smtClean="0"/>
              <a:t>Both types are synthesized at ER and bind to peptide fragments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84675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altLang="en-US" sz="1200" b="1">
                <a:latin typeface="Arial" pitchFamily="34" charset="0"/>
                <a:cs typeface="Arial" pitchFamily="34" charset="0"/>
              </a:rPr>
              <a:t>Table 21.5  Role of MHC Proteins in Cellular Immunity</a:t>
            </a:r>
          </a:p>
        </p:txBody>
      </p:sp>
      <p:pic>
        <p:nvPicPr>
          <p:cNvPr id="284676" name="Picture 4" descr="table_21_5_labeled"/>
          <p:cNvPicPr>
            <a:picLocks noChangeAspect="1" noChangeArrowheads="1"/>
          </p:cNvPicPr>
          <p:nvPr/>
        </p:nvPicPr>
        <p:blipFill>
          <a:blip r:embed="rId3" cstate="print"/>
          <a:srcRect b="4066"/>
          <a:stretch>
            <a:fillRect/>
          </a:stretch>
        </p:blipFill>
        <p:spPr bwMode="auto">
          <a:xfrm>
            <a:off x="273050" y="1066800"/>
            <a:ext cx="85979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86723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altLang="en-US" sz="1200" b="1">
                <a:latin typeface="Arial" pitchFamily="34" charset="0"/>
                <a:cs typeface="Arial" pitchFamily="34" charset="0"/>
              </a:rPr>
              <a:t>Figure 21.17  Clonal selection of T cells involves simultaneous recognition of self and nonself.</a:t>
            </a:r>
          </a:p>
        </p:txBody>
      </p:sp>
      <p:pic>
        <p:nvPicPr>
          <p:cNvPr id="286724" name="Picture 80" descr="figure_21_17_unlabeled"/>
          <p:cNvPicPr>
            <a:picLocks noChangeAspect="1" noChangeArrowheads="1"/>
          </p:cNvPicPr>
          <p:nvPr/>
        </p:nvPicPr>
        <p:blipFill>
          <a:blip r:embed="rId3" cstate="print"/>
          <a:srcRect b="2919"/>
          <a:stretch>
            <a:fillRect/>
          </a:stretch>
        </p:blipFill>
        <p:spPr bwMode="auto">
          <a:xfrm>
            <a:off x="2095500" y="234950"/>
            <a:ext cx="4951413" cy="64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29" name="Freeform 81"/>
          <p:cNvSpPr>
            <a:spLocks/>
          </p:cNvSpPr>
          <p:nvPr/>
        </p:nvSpPr>
        <p:spPr bwMode="auto">
          <a:xfrm>
            <a:off x="3571875" y="2673350"/>
            <a:ext cx="266700" cy="425450"/>
          </a:xfrm>
          <a:custGeom>
            <a:avLst/>
            <a:gdLst>
              <a:gd name="T0" fmla="*/ 0 w 168"/>
              <a:gd name="T1" fmla="*/ 268 h 268"/>
              <a:gd name="T2" fmla="*/ 90 w 168"/>
              <a:gd name="T3" fmla="*/ 0 h 268"/>
              <a:gd name="T4" fmla="*/ 168 w 168"/>
              <a:gd name="T5" fmla="*/ 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268">
                <a:moveTo>
                  <a:pt x="0" y="268"/>
                </a:moveTo>
                <a:lnTo>
                  <a:pt x="90" y="0"/>
                </a:lnTo>
                <a:lnTo>
                  <a:pt x="168" y="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3330" name="Freeform 82"/>
          <p:cNvSpPr>
            <a:spLocks/>
          </p:cNvSpPr>
          <p:nvPr/>
        </p:nvSpPr>
        <p:spPr bwMode="auto">
          <a:xfrm>
            <a:off x="3444875" y="1285875"/>
            <a:ext cx="358775" cy="469900"/>
          </a:xfrm>
          <a:custGeom>
            <a:avLst/>
            <a:gdLst>
              <a:gd name="T0" fmla="*/ 0 w 226"/>
              <a:gd name="T1" fmla="*/ 296 h 296"/>
              <a:gd name="T2" fmla="*/ 172 w 226"/>
              <a:gd name="T3" fmla="*/ 0 h 296"/>
              <a:gd name="T4" fmla="*/ 226 w 226"/>
              <a:gd name="T5" fmla="*/ 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296">
                <a:moveTo>
                  <a:pt x="0" y="296"/>
                </a:moveTo>
                <a:lnTo>
                  <a:pt x="172" y="0"/>
                </a:lnTo>
                <a:lnTo>
                  <a:pt x="226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3331" name="Freeform 83"/>
          <p:cNvSpPr>
            <a:spLocks/>
          </p:cNvSpPr>
          <p:nvPr/>
        </p:nvSpPr>
        <p:spPr bwMode="auto">
          <a:xfrm>
            <a:off x="3394075" y="1866900"/>
            <a:ext cx="409575" cy="349250"/>
          </a:xfrm>
          <a:custGeom>
            <a:avLst/>
            <a:gdLst>
              <a:gd name="T0" fmla="*/ 0 w 258"/>
              <a:gd name="T1" fmla="*/ 0 h 220"/>
              <a:gd name="T2" fmla="*/ 208 w 258"/>
              <a:gd name="T3" fmla="*/ 220 h 220"/>
              <a:gd name="T4" fmla="*/ 258 w 258"/>
              <a:gd name="T5" fmla="*/ 21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8" h="220">
                <a:moveTo>
                  <a:pt x="0" y="0"/>
                </a:moveTo>
                <a:lnTo>
                  <a:pt x="208" y="220"/>
                </a:lnTo>
                <a:lnTo>
                  <a:pt x="258" y="21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3332" name="Freeform 84"/>
          <p:cNvSpPr>
            <a:spLocks/>
          </p:cNvSpPr>
          <p:nvPr/>
        </p:nvSpPr>
        <p:spPr bwMode="auto">
          <a:xfrm>
            <a:off x="3616325" y="2917825"/>
            <a:ext cx="752475" cy="317500"/>
          </a:xfrm>
          <a:custGeom>
            <a:avLst/>
            <a:gdLst>
              <a:gd name="T0" fmla="*/ 0 w 474"/>
              <a:gd name="T1" fmla="*/ 200 h 200"/>
              <a:gd name="T2" fmla="*/ 396 w 474"/>
              <a:gd name="T3" fmla="*/ 2 h 200"/>
              <a:gd name="T4" fmla="*/ 474 w 474"/>
              <a:gd name="T5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4" h="200">
                <a:moveTo>
                  <a:pt x="0" y="200"/>
                </a:moveTo>
                <a:lnTo>
                  <a:pt x="396" y="2"/>
                </a:lnTo>
                <a:lnTo>
                  <a:pt x="47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3333" name="Freeform 85"/>
          <p:cNvSpPr>
            <a:spLocks/>
          </p:cNvSpPr>
          <p:nvPr/>
        </p:nvSpPr>
        <p:spPr bwMode="auto">
          <a:xfrm>
            <a:off x="3397250" y="3397250"/>
            <a:ext cx="165100" cy="349250"/>
          </a:xfrm>
          <a:custGeom>
            <a:avLst/>
            <a:gdLst>
              <a:gd name="T0" fmla="*/ 0 w 104"/>
              <a:gd name="T1" fmla="*/ 220 h 220"/>
              <a:gd name="T2" fmla="*/ 66 w 104"/>
              <a:gd name="T3" fmla="*/ 220 h 220"/>
              <a:gd name="T4" fmla="*/ 104 w 104"/>
              <a:gd name="T5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20">
                <a:moveTo>
                  <a:pt x="0" y="220"/>
                </a:moveTo>
                <a:lnTo>
                  <a:pt x="66" y="220"/>
                </a:lnTo>
                <a:lnTo>
                  <a:pt x="104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3334" name="Freeform 86"/>
          <p:cNvSpPr>
            <a:spLocks/>
          </p:cNvSpPr>
          <p:nvPr/>
        </p:nvSpPr>
        <p:spPr bwMode="auto">
          <a:xfrm>
            <a:off x="4025900" y="3543300"/>
            <a:ext cx="241300" cy="193675"/>
          </a:xfrm>
          <a:custGeom>
            <a:avLst/>
            <a:gdLst>
              <a:gd name="T0" fmla="*/ 0 w 152"/>
              <a:gd name="T1" fmla="*/ 0 h 122"/>
              <a:gd name="T2" fmla="*/ 82 w 152"/>
              <a:gd name="T3" fmla="*/ 122 h 122"/>
              <a:gd name="T4" fmla="*/ 152 w 152"/>
              <a:gd name="T5" fmla="*/ 12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122">
                <a:moveTo>
                  <a:pt x="0" y="0"/>
                </a:moveTo>
                <a:lnTo>
                  <a:pt x="82" y="122"/>
                </a:lnTo>
                <a:lnTo>
                  <a:pt x="152" y="12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731" name="Line 87"/>
          <p:cNvSpPr>
            <a:spLocks noChangeShapeType="1"/>
          </p:cNvSpPr>
          <p:nvPr/>
        </p:nvSpPr>
        <p:spPr bwMode="auto">
          <a:xfrm>
            <a:off x="4733925" y="5178425"/>
            <a:ext cx="228600" cy="9429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86732" name="Line 88"/>
          <p:cNvSpPr>
            <a:spLocks noChangeShapeType="1"/>
          </p:cNvSpPr>
          <p:nvPr/>
        </p:nvSpPr>
        <p:spPr bwMode="auto">
          <a:xfrm>
            <a:off x="4098925" y="5438775"/>
            <a:ext cx="860425" cy="679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3337" name="Freeform 89"/>
          <p:cNvSpPr>
            <a:spLocks/>
          </p:cNvSpPr>
          <p:nvPr/>
        </p:nvSpPr>
        <p:spPr bwMode="auto">
          <a:xfrm>
            <a:off x="4511675" y="5949950"/>
            <a:ext cx="552450" cy="177800"/>
          </a:xfrm>
          <a:custGeom>
            <a:avLst/>
            <a:gdLst>
              <a:gd name="T0" fmla="*/ 0 w 348"/>
              <a:gd name="T1" fmla="*/ 0 h 112"/>
              <a:gd name="T2" fmla="*/ 286 w 348"/>
              <a:gd name="T3" fmla="*/ 112 h 112"/>
              <a:gd name="T4" fmla="*/ 348 w 348"/>
              <a:gd name="T5" fmla="*/ 10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112">
                <a:moveTo>
                  <a:pt x="0" y="0"/>
                </a:moveTo>
                <a:lnTo>
                  <a:pt x="286" y="112"/>
                </a:lnTo>
                <a:lnTo>
                  <a:pt x="348" y="10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734" name="Line 90"/>
          <p:cNvSpPr>
            <a:spLocks noChangeShapeType="1"/>
          </p:cNvSpPr>
          <p:nvPr/>
        </p:nvSpPr>
        <p:spPr bwMode="auto">
          <a:xfrm>
            <a:off x="3003550" y="5359400"/>
            <a:ext cx="3175" cy="498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53339" name="Freeform 91"/>
          <p:cNvSpPr>
            <a:spLocks/>
          </p:cNvSpPr>
          <p:nvPr/>
        </p:nvSpPr>
        <p:spPr bwMode="auto">
          <a:xfrm>
            <a:off x="2720975" y="1085850"/>
            <a:ext cx="95250" cy="168275"/>
          </a:xfrm>
          <a:custGeom>
            <a:avLst/>
            <a:gdLst>
              <a:gd name="T0" fmla="*/ 6 w 60"/>
              <a:gd name="T1" fmla="*/ 0 h 106"/>
              <a:gd name="T2" fmla="*/ 0 w 60"/>
              <a:gd name="T3" fmla="*/ 32 h 106"/>
              <a:gd name="T4" fmla="*/ 60 w 60"/>
              <a:gd name="T5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" h="106">
                <a:moveTo>
                  <a:pt x="6" y="0"/>
                </a:moveTo>
                <a:lnTo>
                  <a:pt x="0" y="32"/>
                </a:lnTo>
                <a:lnTo>
                  <a:pt x="60" y="10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3340" name="Freeform 92"/>
          <p:cNvSpPr>
            <a:spLocks/>
          </p:cNvSpPr>
          <p:nvPr/>
        </p:nvSpPr>
        <p:spPr bwMode="auto">
          <a:xfrm>
            <a:off x="2854325" y="1844675"/>
            <a:ext cx="193675" cy="358775"/>
          </a:xfrm>
          <a:custGeom>
            <a:avLst/>
            <a:gdLst>
              <a:gd name="T0" fmla="*/ 0 w 122"/>
              <a:gd name="T1" fmla="*/ 224 h 226"/>
              <a:gd name="T2" fmla="*/ 40 w 122"/>
              <a:gd name="T3" fmla="*/ 226 h 226"/>
              <a:gd name="T4" fmla="*/ 122 w 122"/>
              <a:gd name="T5" fmla="*/ 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" h="226">
                <a:moveTo>
                  <a:pt x="0" y="224"/>
                </a:moveTo>
                <a:lnTo>
                  <a:pt x="40" y="226"/>
                </a:lnTo>
                <a:lnTo>
                  <a:pt x="122" y="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86737" name="Rectangle 93"/>
          <p:cNvSpPr>
            <a:spLocks noChangeArrowheads="1"/>
          </p:cNvSpPr>
          <p:nvPr/>
        </p:nvSpPr>
        <p:spPr bwMode="auto">
          <a:xfrm>
            <a:off x="2173288" y="306388"/>
            <a:ext cx="14192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>
                <a:latin typeface="Arial" pitchFamily="34" charset="0"/>
              </a:rPr>
              <a:t>Adaptive defenses</a:t>
            </a:r>
          </a:p>
        </p:txBody>
      </p:sp>
      <p:sp>
        <p:nvSpPr>
          <p:cNvPr id="286738" name="Rectangle 94"/>
          <p:cNvSpPr>
            <a:spLocks noChangeArrowheads="1"/>
          </p:cNvSpPr>
          <p:nvPr/>
        </p:nvSpPr>
        <p:spPr bwMode="auto">
          <a:xfrm>
            <a:off x="3762375" y="312738"/>
            <a:ext cx="1355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>
                <a:latin typeface="Arial" pitchFamily="34" charset="0"/>
              </a:rPr>
              <a:t>Cellular immunity</a:t>
            </a:r>
          </a:p>
        </p:txBody>
      </p:sp>
      <p:sp>
        <p:nvSpPr>
          <p:cNvPr id="286739" name="Rectangle 95"/>
          <p:cNvSpPr>
            <a:spLocks noChangeArrowheads="1"/>
          </p:cNvSpPr>
          <p:nvPr/>
        </p:nvSpPr>
        <p:spPr bwMode="auto">
          <a:xfrm>
            <a:off x="2178050" y="863600"/>
            <a:ext cx="1412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200">
                <a:latin typeface="Arial" pitchFamily="34" charset="0"/>
              </a:rPr>
              <a:t>Bacterial antigen</a:t>
            </a:r>
          </a:p>
        </p:txBody>
      </p:sp>
      <p:sp>
        <p:nvSpPr>
          <p:cNvPr id="286740" name="Rectangle 96"/>
          <p:cNvSpPr>
            <a:spLocks noChangeArrowheads="1"/>
          </p:cNvSpPr>
          <p:nvPr/>
        </p:nvSpPr>
        <p:spPr bwMode="auto">
          <a:xfrm>
            <a:off x="3738563" y="1168400"/>
            <a:ext cx="139541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>
                <a:latin typeface="Arial" pitchFamily="34" charset="0"/>
              </a:rPr>
              <a:t>Class lI MHC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Arial" pitchFamily="34" charset="0"/>
              </a:rPr>
              <a:t>protein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Arial" pitchFamily="34" charset="0"/>
              </a:rPr>
              <a:t>displaying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Arial" pitchFamily="34" charset="0"/>
              </a:rPr>
              <a:t>processed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latin typeface="Arial" pitchFamily="34" charset="0"/>
              </a:rPr>
              <a:t>bacterial antigen</a:t>
            </a:r>
          </a:p>
        </p:txBody>
      </p:sp>
      <p:sp>
        <p:nvSpPr>
          <p:cNvPr id="286741" name="Rectangle 97"/>
          <p:cNvSpPr>
            <a:spLocks noChangeArrowheads="1"/>
          </p:cNvSpPr>
          <p:nvPr/>
        </p:nvSpPr>
        <p:spPr bwMode="auto">
          <a:xfrm>
            <a:off x="2122488" y="2062163"/>
            <a:ext cx="7889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100">
                <a:latin typeface="Arial" pitchFamily="34" charset="0"/>
              </a:rPr>
              <a:t>Dendritic</a:t>
            </a:r>
            <a:endParaRPr lang="en-US" altLang="en-US" sz="1100">
              <a:latin typeface="Batang" pitchFamily="18" charset="-127"/>
            </a:endParaRPr>
          </a:p>
          <a:p>
            <a:r>
              <a:rPr lang="en-US" altLang="en-US" sz="1100">
                <a:latin typeface="Arial" pitchFamily="34" charset="0"/>
              </a:rPr>
              <a:t>cell</a:t>
            </a:r>
          </a:p>
        </p:txBody>
      </p:sp>
      <p:sp>
        <p:nvSpPr>
          <p:cNvPr id="286742" name="Rectangle 98"/>
          <p:cNvSpPr>
            <a:spLocks noChangeArrowheads="1"/>
          </p:cNvSpPr>
          <p:nvPr/>
        </p:nvSpPr>
        <p:spPr bwMode="auto">
          <a:xfrm>
            <a:off x="3752850" y="2076450"/>
            <a:ext cx="11699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100">
                <a:latin typeface="Arial" pitchFamily="34" charset="0"/>
              </a:rPr>
              <a:t>Co-stimulatory</a:t>
            </a:r>
          </a:p>
          <a:p>
            <a:r>
              <a:rPr lang="en-US" altLang="en-US" sz="1100">
                <a:latin typeface="Arial" pitchFamily="34" charset="0"/>
              </a:rPr>
              <a:t>molecule</a:t>
            </a:r>
          </a:p>
        </p:txBody>
      </p:sp>
      <p:sp>
        <p:nvSpPr>
          <p:cNvPr id="286743" name="Rectangle 99"/>
          <p:cNvSpPr>
            <a:spLocks noChangeArrowheads="1"/>
          </p:cNvSpPr>
          <p:nvPr/>
        </p:nvSpPr>
        <p:spPr bwMode="auto">
          <a:xfrm>
            <a:off x="3789363" y="2554288"/>
            <a:ext cx="976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>
                <a:latin typeface="Arial" pitchFamily="34" charset="0"/>
              </a:rPr>
              <a:t>CD4 protein</a:t>
            </a:r>
          </a:p>
        </p:txBody>
      </p:sp>
      <p:sp>
        <p:nvSpPr>
          <p:cNvPr id="286744" name="Rectangle 100"/>
          <p:cNvSpPr>
            <a:spLocks noChangeArrowheads="1"/>
          </p:cNvSpPr>
          <p:nvPr/>
        </p:nvSpPr>
        <p:spPr bwMode="auto">
          <a:xfrm>
            <a:off x="4327525" y="2798763"/>
            <a:ext cx="7429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100">
                <a:latin typeface="Arial" pitchFamily="34" charset="0"/>
              </a:rPr>
              <a:t>T cell</a:t>
            </a:r>
          </a:p>
          <a:p>
            <a:r>
              <a:rPr lang="en-US" altLang="en-US" sz="1100">
                <a:latin typeface="Arial" pitchFamily="34" charset="0"/>
              </a:rPr>
              <a:t>receptor</a:t>
            </a:r>
          </a:p>
          <a:p>
            <a:r>
              <a:rPr lang="en-US" altLang="en-US" sz="1100">
                <a:latin typeface="Arial" pitchFamily="34" charset="0"/>
              </a:rPr>
              <a:t>(TCR)</a:t>
            </a:r>
          </a:p>
        </p:txBody>
      </p:sp>
      <p:sp>
        <p:nvSpPr>
          <p:cNvPr id="286745" name="Rectangle 101"/>
          <p:cNvSpPr>
            <a:spLocks noChangeArrowheads="1"/>
          </p:cNvSpPr>
          <p:nvPr/>
        </p:nvSpPr>
        <p:spPr bwMode="auto">
          <a:xfrm>
            <a:off x="4206875" y="3608388"/>
            <a:ext cx="8588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>
                <a:latin typeface="Arial" pitchFamily="34" charset="0"/>
              </a:rPr>
              <a:t>CD4 T cell</a:t>
            </a:r>
          </a:p>
        </p:txBody>
      </p:sp>
      <p:sp>
        <p:nvSpPr>
          <p:cNvPr id="286746" name="Rectangle 102"/>
          <p:cNvSpPr>
            <a:spLocks noChangeArrowheads="1"/>
          </p:cNvSpPr>
          <p:nvPr/>
        </p:nvSpPr>
        <p:spPr bwMode="auto">
          <a:xfrm>
            <a:off x="2259013" y="3605213"/>
            <a:ext cx="11699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100">
                <a:latin typeface="Arial" pitchFamily="34" charset="0"/>
              </a:rPr>
              <a:t>Co-stimulatory</a:t>
            </a:r>
          </a:p>
          <a:p>
            <a:r>
              <a:rPr lang="en-US" altLang="en-US" sz="1100">
                <a:latin typeface="Arial" pitchFamily="34" charset="0"/>
              </a:rPr>
              <a:t>molecules</a:t>
            </a:r>
          </a:p>
        </p:txBody>
      </p:sp>
      <p:sp>
        <p:nvSpPr>
          <p:cNvPr id="286747" name="Rectangle 103"/>
          <p:cNvSpPr>
            <a:spLocks noChangeArrowheads="1"/>
          </p:cNvSpPr>
          <p:nvPr/>
        </p:nvSpPr>
        <p:spPr bwMode="auto">
          <a:xfrm>
            <a:off x="2998788" y="4044950"/>
            <a:ext cx="8286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100" i="1">
                <a:latin typeface="Arial" pitchFamily="34" charset="0"/>
              </a:rPr>
              <a:t>Clone</a:t>
            </a:r>
          </a:p>
          <a:p>
            <a:r>
              <a:rPr lang="en-US" altLang="en-US" sz="1100" i="1">
                <a:latin typeface="Arial" pitchFamily="34" charset="0"/>
              </a:rPr>
              <a:t>formation</a:t>
            </a:r>
          </a:p>
        </p:txBody>
      </p:sp>
      <p:sp>
        <p:nvSpPr>
          <p:cNvPr id="286748" name="Rectangle 104"/>
          <p:cNvSpPr>
            <a:spLocks noChangeArrowheads="1"/>
          </p:cNvSpPr>
          <p:nvPr/>
        </p:nvSpPr>
        <p:spPr bwMode="auto">
          <a:xfrm>
            <a:off x="5054600" y="889000"/>
            <a:ext cx="1651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8000"/>
              </a:lnSpc>
            </a:pPr>
            <a:r>
              <a:rPr lang="en-US" altLang="en-US" sz="1100">
                <a:solidFill>
                  <a:srgbClr val="0074A6"/>
                </a:solidFill>
                <a:latin typeface="Arial Black" pitchFamily="34" charset="0"/>
              </a:rPr>
              <a:t>      Antigen </a:t>
            </a:r>
          </a:p>
          <a:p>
            <a:pPr>
              <a:lnSpc>
                <a:spcPct val="98000"/>
              </a:lnSpc>
            </a:pPr>
            <a:r>
              <a:rPr lang="en-US" altLang="en-US" sz="1100">
                <a:solidFill>
                  <a:srgbClr val="0074A6"/>
                </a:solidFill>
                <a:latin typeface="Arial Black" pitchFamily="34" charset="0"/>
              </a:rPr>
              <a:t>presentation</a:t>
            </a:r>
          </a:p>
          <a:p>
            <a:pPr>
              <a:lnSpc>
                <a:spcPct val="98000"/>
              </a:lnSpc>
            </a:pPr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Dendritic cell engulfs </a:t>
            </a:r>
          </a:p>
          <a:p>
            <a:pPr>
              <a:lnSpc>
                <a:spcPct val="98000"/>
              </a:lnSpc>
            </a:pPr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an exogenous</a:t>
            </a:r>
          </a:p>
          <a:p>
            <a:pPr>
              <a:lnSpc>
                <a:spcPct val="98000"/>
              </a:lnSpc>
            </a:pPr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antigen, processes it, </a:t>
            </a:r>
          </a:p>
          <a:p>
            <a:pPr>
              <a:lnSpc>
                <a:spcPct val="98000"/>
              </a:lnSpc>
            </a:pPr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and displays its </a:t>
            </a:r>
          </a:p>
          <a:p>
            <a:pPr>
              <a:lnSpc>
                <a:spcPct val="98000"/>
              </a:lnSpc>
            </a:pPr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fragments on class II </a:t>
            </a:r>
          </a:p>
          <a:p>
            <a:pPr>
              <a:lnSpc>
                <a:spcPct val="98000"/>
              </a:lnSpc>
            </a:pPr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MHC protein.</a:t>
            </a:r>
          </a:p>
        </p:txBody>
      </p:sp>
      <p:sp>
        <p:nvSpPr>
          <p:cNvPr id="286749" name="Rectangle 105"/>
          <p:cNvSpPr>
            <a:spLocks noChangeArrowheads="1"/>
          </p:cNvSpPr>
          <p:nvPr/>
        </p:nvSpPr>
        <p:spPr bwMode="auto">
          <a:xfrm>
            <a:off x="5335588" y="2551113"/>
            <a:ext cx="1627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>
                <a:solidFill>
                  <a:srgbClr val="0074A6"/>
                </a:solidFill>
                <a:latin typeface="Arial Black" pitchFamily="34" charset="0"/>
              </a:rPr>
              <a:t>Double recognition</a:t>
            </a:r>
          </a:p>
        </p:txBody>
      </p:sp>
      <p:sp>
        <p:nvSpPr>
          <p:cNvPr id="286750" name="Rectangle 106"/>
          <p:cNvSpPr>
            <a:spLocks noChangeArrowheads="1"/>
          </p:cNvSpPr>
          <p:nvPr/>
        </p:nvSpPr>
        <p:spPr bwMode="auto">
          <a:xfrm>
            <a:off x="5049838" y="2809875"/>
            <a:ext cx="17049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         CD4 T cell </a:t>
            </a:r>
          </a:p>
          <a:p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recognizes antigen-</a:t>
            </a:r>
          </a:p>
          <a:p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MHC complex. Both </a:t>
            </a:r>
          </a:p>
          <a:p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TCR and CD4 proteins </a:t>
            </a:r>
          </a:p>
          <a:p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bind to antigen-MHC </a:t>
            </a:r>
          </a:p>
          <a:p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complex.</a:t>
            </a:r>
          </a:p>
        </p:txBody>
      </p:sp>
      <p:sp>
        <p:nvSpPr>
          <p:cNvPr id="286751" name="Text Box 107"/>
          <p:cNvSpPr txBox="1">
            <a:spLocks noChangeArrowheads="1"/>
          </p:cNvSpPr>
          <p:nvPr/>
        </p:nvSpPr>
        <p:spPr bwMode="auto">
          <a:xfrm>
            <a:off x="5081588" y="3854450"/>
            <a:ext cx="15192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        Co-stimulatory </a:t>
            </a:r>
          </a:p>
          <a:p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molecules bind </a:t>
            </a:r>
          </a:p>
          <a:p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together.</a:t>
            </a:r>
            <a:endParaRPr lang="en-US" altLang="en-US" sz="9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286752" name="Rectangle 108"/>
          <p:cNvSpPr>
            <a:spLocks noChangeArrowheads="1"/>
          </p:cNvSpPr>
          <p:nvPr/>
        </p:nvSpPr>
        <p:spPr bwMode="auto">
          <a:xfrm>
            <a:off x="5043488" y="4791075"/>
            <a:ext cx="16986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100">
                <a:solidFill>
                  <a:srgbClr val="0074A6"/>
                </a:solidFill>
                <a:latin typeface="Arial Black" pitchFamily="34" charset="0"/>
              </a:rPr>
              <a:t>      Clone </a:t>
            </a:r>
          </a:p>
          <a:p>
            <a:pPr>
              <a:lnSpc>
                <a:spcPct val="95000"/>
              </a:lnSpc>
            </a:pPr>
            <a:r>
              <a:rPr lang="en-US" altLang="en-US" sz="1100">
                <a:solidFill>
                  <a:srgbClr val="0074A6"/>
                </a:solidFill>
                <a:latin typeface="Arial Black" pitchFamily="34" charset="0"/>
              </a:rPr>
              <a:t>formation</a:t>
            </a:r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 Activated </a:t>
            </a:r>
          </a:p>
          <a:p>
            <a:pPr>
              <a:lnSpc>
                <a:spcPct val="95000"/>
              </a:lnSpc>
            </a:pPr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CD4 T cells proliferate </a:t>
            </a:r>
          </a:p>
          <a:p>
            <a:pPr>
              <a:lnSpc>
                <a:spcPct val="95000"/>
              </a:lnSpc>
            </a:pPr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(clone), and become </a:t>
            </a:r>
          </a:p>
          <a:p>
            <a:pPr>
              <a:lnSpc>
                <a:spcPct val="95000"/>
              </a:lnSpc>
            </a:pPr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memory and effector </a:t>
            </a:r>
          </a:p>
          <a:p>
            <a:pPr>
              <a:lnSpc>
                <a:spcPct val="95000"/>
              </a:lnSpc>
            </a:pPr>
            <a:r>
              <a:rPr lang="en-US" altLang="en-US" sz="1100">
                <a:solidFill>
                  <a:srgbClr val="0074A6"/>
                </a:solidFill>
                <a:latin typeface="Arial" pitchFamily="34" charset="0"/>
              </a:rPr>
              <a:t>cells.</a:t>
            </a:r>
          </a:p>
        </p:txBody>
      </p:sp>
      <p:sp>
        <p:nvSpPr>
          <p:cNvPr id="286753" name="Rectangle 109"/>
          <p:cNvSpPr>
            <a:spLocks noChangeArrowheads="1"/>
          </p:cNvSpPr>
          <p:nvPr/>
        </p:nvSpPr>
        <p:spPr bwMode="auto">
          <a:xfrm>
            <a:off x="2606675" y="5819775"/>
            <a:ext cx="858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100">
                <a:latin typeface="Arial" pitchFamily="34" charset="0"/>
              </a:rPr>
              <a:t>Memory </a:t>
            </a:r>
          </a:p>
          <a:p>
            <a:r>
              <a:rPr lang="en-US" altLang="en-US" sz="1100">
                <a:latin typeface="Arial" pitchFamily="34" charset="0"/>
              </a:rPr>
              <a:t>CD4 T cell</a:t>
            </a:r>
          </a:p>
        </p:txBody>
      </p:sp>
      <p:sp>
        <p:nvSpPr>
          <p:cNvPr id="286754" name="Rectangle 110"/>
          <p:cNvSpPr>
            <a:spLocks noChangeArrowheads="1"/>
          </p:cNvSpPr>
          <p:nvPr/>
        </p:nvSpPr>
        <p:spPr bwMode="auto">
          <a:xfrm>
            <a:off x="5016500" y="5992813"/>
            <a:ext cx="657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100">
                <a:latin typeface="Arial" pitchFamily="34" charset="0"/>
              </a:rPr>
              <a:t>Helper </a:t>
            </a:r>
          </a:p>
          <a:p>
            <a:r>
              <a:rPr lang="en-US" altLang="en-US" sz="1100">
                <a:latin typeface="Arial" pitchFamily="34" charset="0"/>
              </a:rPr>
              <a:t>T cells</a:t>
            </a:r>
          </a:p>
        </p:txBody>
      </p:sp>
      <p:sp>
        <p:nvSpPr>
          <p:cNvPr id="286755" name="Oval 111"/>
          <p:cNvSpPr>
            <a:spLocks noChangeArrowheads="1"/>
          </p:cNvSpPr>
          <p:nvPr/>
        </p:nvSpPr>
        <p:spPr bwMode="auto">
          <a:xfrm>
            <a:off x="5159375" y="923925"/>
            <a:ext cx="209550" cy="20955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100">
                <a:solidFill>
                  <a:srgbClr val="0074A6"/>
                </a:solidFill>
                <a:latin typeface="Arial Black" pitchFamily="34" charset="0"/>
              </a:rPr>
              <a:t>1</a:t>
            </a:r>
            <a:endParaRPr lang="en-US" altLang="en-US" sz="9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286756" name="Oval 112"/>
          <p:cNvSpPr>
            <a:spLocks noChangeArrowheads="1"/>
          </p:cNvSpPr>
          <p:nvPr/>
        </p:nvSpPr>
        <p:spPr bwMode="auto">
          <a:xfrm>
            <a:off x="5156200" y="2578100"/>
            <a:ext cx="209550" cy="20955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100">
                <a:solidFill>
                  <a:srgbClr val="0074A6"/>
                </a:solidFill>
                <a:latin typeface="Arial Black" pitchFamily="34" charset="0"/>
              </a:rPr>
              <a:t>2</a:t>
            </a:r>
            <a:endParaRPr lang="en-US" altLang="en-US" sz="9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286757" name="Oval 113"/>
          <p:cNvSpPr>
            <a:spLocks noChangeArrowheads="1"/>
          </p:cNvSpPr>
          <p:nvPr/>
        </p:nvSpPr>
        <p:spPr bwMode="auto">
          <a:xfrm>
            <a:off x="5159375" y="2841625"/>
            <a:ext cx="209550" cy="20955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100">
                <a:solidFill>
                  <a:srgbClr val="0074A6"/>
                </a:solidFill>
                <a:latin typeface="Arial Black" pitchFamily="34" charset="0"/>
              </a:rPr>
              <a:t>2a</a:t>
            </a:r>
            <a:endParaRPr lang="en-US" altLang="en-US" sz="9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286758" name="Oval 114"/>
          <p:cNvSpPr>
            <a:spLocks noChangeArrowheads="1"/>
          </p:cNvSpPr>
          <p:nvPr/>
        </p:nvSpPr>
        <p:spPr bwMode="auto">
          <a:xfrm>
            <a:off x="5156200" y="3892550"/>
            <a:ext cx="209550" cy="20955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100">
                <a:solidFill>
                  <a:srgbClr val="0074A6"/>
                </a:solidFill>
                <a:latin typeface="Arial Black" pitchFamily="34" charset="0"/>
              </a:rPr>
              <a:t>2b</a:t>
            </a:r>
            <a:endParaRPr lang="en-US" altLang="en-US" sz="9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286759" name="Oval 115"/>
          <p:cNvSpPr>
            <a:spLocks noChangeArrowheads="1"/>
          </p:cNvSpPr>
          <p:nvPr/>
        </p:nvSpPr>
        <p:spPr bwMode="auto">
          <a:xfrm>
            <a:off x="5162550" y="4803775"/>
            <a:ext cx="209550" cy="209550"/>
          </a:xfrm>
          <a:prstGeom prst="ellipse">
            <a:avLst/>
          </a:prstGeom>
          <a:solidFill>
            <a:schemeClr val="bg1"/>
          </a:solidFill>
          <a:ln w="1587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100">
                <a:solidFill>
                  <a:srgbClr val="0074A6"/>
                </a:solidFill>
                <a:latin typeface="Arial Black" pitchFamily="34" charset="0"/>
              </a:rPr>
              <a:t>3</a:t>
            </a:r>
            <a:endParaRPr lang="en-US" altLang="en-US" sz="9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286760" name="Rectangle 116"/>
          <p:cNvSpPr>
            <a:spLocks noChangeArrowheads="1"/>
          </p:cNvSpPr>
          <p:nvPr/>
        </p:nvSpPr>
        <p:spPr bwMode="auto">
          <a:xfrm>
            <a:off x="8277225" y="60325"/>
            <a:ext cx="674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altLang="en-US" sz="1200">
                <a:latin typeface="Arial" pitchFamily="34" charset="0"/>
              </a:rPr>
              <a:t>Slide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8877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Acquired Immune Deficiency Syndrome (AIDS)</a:t>
            </a:r>
          </a:p>
        </p:txBody>
      </p:sp>
      <p:sp>
        <p:nvSpPr>
          <p:cNvPr id="2887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HIV multiplies in lymph nodes throughout asymptomatic period, ~10 years if untreated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Symptoms when immune system collapses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Virus also invades brain </a:t>
            </a:r>
            <a:r>
              <a:rPr lang="en-US" altLang="en-US" sz="2800" smtClean="0">
                <a:sym typeface="Wingdings" pitchFamily="2" charset="2"/>
              </a:rPr>
              <a:t> dementia</a:t>
            </a: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HIV-coated glycoprotein complex attaches to CD4 receptor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HIV enters cell and uses reverse transcriptase to produce DNA from its viral RNA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DNA copy (a</a:t>
            </a:r>
            <a:r>
              <a:rPr lang="en-US" altLang="en-US" sz="2800" b="1" smtClean="0"/>
              <a:t> provirus</a:t>
            </a:r>
            <a:r>
              <a:rPr lang="en-US" altLang="en-US" sz="2800" smtClean="0"/>
              <a:t>) directs host cell to make viral RNA and proteins, enabling virus to reproduce 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9081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Acquired Immune Deficiency Syndrome (AIDS)</a:t>
            </a:r>
          </a:p>
        </p:txBody>
      </p:sp>
      <p:sp>
        <p:nvSpPr>
          <p:cNvPr id="29082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HIV reverse transcriptase </a:t>
            </a:r>
            <a:r>
              <a:rPr lang="en-US" altLang="en-US" smtClean="0">
                <a:sym typeface="Wingdings" pitchFamily="2" charset="2"/>
              </a:rPr>
              <a:t></a:t>
            </a:r>
            <a:r>
              <a:rPr lang="en-US" altLang="en-US" smtClean="0"/>
              <a:t> frequent errors; high mutation rate and resistance to drugs</a:t>
            </a:r>
          </a:p>
          <a:p>
            <a:pPr eaLnBrk="1" hangingPunct="1"/>
            <a:r>
              <a:rPr lang="en-US" altLang="en-US" smtClean="0"/>
              <a:t>Treatment with antiviral drugs</a:t>
            </a:r>
          </a:p>
          <a:p>
            <a:pPr lvl="1" eaLnBrk="1" hangingPunct="1"/>
            <a:r>
              <a:rPr lang="en-US" altLang="en-US" b="1" smtClean="0"/>
              <a:t>Fusion inhibitors</a:t>
            </a:r>
            <a:r>
              <a:rPr lang="en-US" altLang="en-US" smtClean="0"/>
              <a:t> block HIV's entry into cell</a:t>
            </a:r>
          </a:p>
          <a:p>
            <a:pPr lvl="1" eaLnBrk="1" hangingPunct="1"/>
            <a:r>
              <a:rPr lang="en-US" altLang="en-US" b="1" smtClean="0"/>
              <a:t>Integrase inhibitors</a:t>
            </a:r>
            <a:r>
              <a:rPr lang="en-US" altLang="en-US" smtClean="0"/>
              <a:t> block viral RNA integration into host's DNA</a:t>
            </a:r>
          </a:p>
          <a:p>
            <a:pPr lvl="1" eaLnBrk="1" hangingPunct="1"/>
            <a:r>
              <a:rPr lang="en-US" altLang="en-US" b="1" smtClean="0"/>
              <a:t>Reverse transcriptase and protease inhibitors</a:t>
            </a:r>
            <a:r>
              <a:rPr lang="en-US" altLang="en-US" smtClean="0"/>
              <a:t> inhibit viral replication enzymes</a:t>
            </a:r>
          </a:p>
          <a:p>
            <a:pPr lvl="1" eaLnBrk="1" hangingPunct="1"/>
            <a:r>
              <a:rPr lang="en-US" altLang="en-US" smtClean="0"/>
              <a:t>Antiretroviral vaginal gel reduces risk by 50% 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9286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Autoimmune Diseases</a:t>
            </a:r>
          </a:p>
        </p:txBody>
      </p:sp>
      <p:sp>
        <p:nvSpPr>
          <p:cNvPr id="29286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Immune system loses ability to distinguish self from foreign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Production of autoantibodies and sensitized T</a:t>
            </a:r>
            <a:r>
              <a:rPr lang="en-US" altLang="en-US" baseline="-25000" smtClean="0"/>
              <a:t>C</a:t>
            </a:r>
            <a:r>
              <a:rPr lang="en-US" altLang="en-US" smtClean="0"/>
              <a:t> cells that destroy body tissues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Examples include multiple sclerosis, myasthenia gravis, Graves' disease, type 1 diabetes mellitus, systemic lupus erythematosus (SLE), glomerulonephritis, and rheumatoid arthritis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863600"/>
            <a:ext cx="9172575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In adaptive immunity, receptors provide pathogen-specific recognition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5225"/>
            <a:ext cx="8229600" cy="24796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adaptive response relies on two types of </a:t>
            </a:r>
            <a:r>
              <a:rPr lang="en-US" sz="2800" b="1" dirty="0" smtClean="0"/>
              <a:t>lymphocytes</a:t>
            </a:r>
            <a:r>
              <a:rPr lang="en-US" sz="2800" dirty="0" smtClean="0"/>
              <a:t>, or white blood cells</a:t>
            </a:r>
          </a:p>
          <a:p>
            <a:pPr eaLnBrk="1" hangingPunct="1"/>
            <a:r>
              <a:rPr lang="en-US" sz="2800" dirty="0" smtClean="0"/>
              <a:t>Lymphocytes that mature in the </a:t>
            </a:r>
            <a:r>
              <a:rPr lang="en-US" sz="2800" b="1" dirty="0" smtClean="0"/>
              <a:t>thymus </a:t>
            </a:r>
            <a:r>
              <a:rPr lang="en-US" sz="2800" dirty="0" smtClean="0"/>
              <a:t>above the heart are called </a:t>
            </a:r>
            <a:r>
              <a:rPr lang="en-US" sz="2800" b="1" dirty="0" smtClean="0"/>
              <a:t>T cells</a:t>
            </a:r>
            <a:r>
              <a:rPr lang="en-US" sz="2800" dirty="0" smtClean="0"/>
              <a:t>,</a:t>
            </a:r>
            <a:r>
              <a:rPr lang="en-US" sz="2800" b="1" dirty="0" smtClean="0"/>
              <a:t> </a:t>
            </a:r>
            <a:r>
              <a:rPr lang="en-US" sz="2800" dirty="0" smtClean="0"/>
              <a:t>and those that mature in bone marrow are called </a:t>
            </a:r>
            <a:r>
              <a:rPr lang="en-US" sz="2800" b="1" dirty="0" smtClean="0"/>
              <a:t>B cells</a:t>
            </a:r>
          </a:p>
        </p:txBody>
      </p:sp>
      <p:grpSp>
        <p:nvGrpSpPr>
          <p:cNvPr id="65539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554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5540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8900"/>
            <a:ext cx="8077200" cy="3517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Antigens</a:t>
            </a:r>
            <a:r>
              <a:rPr lang="en-US" sz="2800" smtClean="0"/>
              <a:t> are substances that can elicit a response from a B or T cell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Exposure to the pathogen activates B and T cells with </a:t>
            </a:r>
            <a:r>
              <a:rPr lang="en-US" sz="2800" b="1" smtClean="0"/>
              <a:t>antigen receptors</a:t>
            </a:r>
            <a:r>
              <a:rPr lang="en-US" sz="2800" smtClean="0"/>
              <a:t> specific for parts of that pathogen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small accessible part of an antigen that binds to an antigen receptor is called an </a:t>
            </a:r>
            <a:r>
              <a:rPr lang="en-US" sz="2800" b="1" smtClean="0"/>
              <a:t>epitope</a:t>
            </a:r>
            <a:endParaRPr lang="en-US" sz="2800" smtClean="0"/>
          </a:p>
        </p:txBody>
      </p:sp>
      <p:grpSp>
        <p:nvGrpSpPr>
          <p:cNvPr id="66562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656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656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43.UN01</a:t>
            </a:r>
          </a:p>
        </p:txBody>
      </p:sp>
      <p:pic>
        <p:nvPicPr>
          <p:cNvPr id="67586" name="Picture 10" descr="43_UN01BCellT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450" y="1647825"/>
            <a:ext cx="4481513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3863975" y="1819275"/>
            <a:ext cx="1430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b="1"/>
              <a:t>Antigen </a:t>
            </a:r>
            <a:br>
              <a:rPr lang="en-US" b="1"/>
            </a:br>
            <a:r>
              <a:rPr lang="en-US" b="1"/>
              <a:t>receptors</a:t>
            </a: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2454275" y="4538663"/>
            <a:ext cx="19462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Mature B cell</a:t>
            </a:r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4816475" y="4557713"/>
            <a:ext cx="19462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Mature T cell</a:t>
            </a:r>
          </a:p>
        </p:txBody>
      </p:sp>
      <p:sp>
        <p:nvSpPr>
          <p:cNvPr id="67590" name="Line 8"/>
          <p:cNvSpPr>
            <a:spLocks noChangeShapeType="1"/>
          </p:cNvSpPr>
          <p:nvPr/>
        </p:nvSpPr>
        <p:spPr bwMode="auto">
          <a:xfrm flipH="1">
            <a:off x="3452813" y="2368550"/>
            <a:ext cx="369887" cy="449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7591" name="Line 9"/>
          <p:cNvSpPr>
            <a:spLocks noChangeShapeType="1"/>
          </p:cNvSpPr>
          <p:nvPr/>
        </p:nvSpPr>
        <p:spPr bwMode="auto">
          <a:xfrm>
            <a:off x="5291138" y="2368550"/>
            <a:ext cx="409575" cy="461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2041525"/>
          </a:xfrm>
        </p:spPr>
        <p:txBody>
          <a:bodyPr/>
          <a:lstStyle/>
          <a:p>
            <a:pPr eaLnBrk="1" hangingPunct="1"/>
            <a:r>
              <a:rPr lang="en-US" sz="2800" smtClean="0"/>
              <a:t>B cells and T cells have receptor proteins that can bind to foreign molecules</a:t>
            </a:r>
          </a:p>
          <a:p>
            <a:pPr eaLnBrk="1" hangingPunct="1"/>
            <a:r>
              <a:rPr lang="en-US" sz="2800" smtClean="0"/>
              <a:t>Each individual lymphocyte is specialized to recognize a specific type of molecule</a:t>
            </a:r>
            <a:endParaRPr lang="en-US" sz="3400" smtClean="0"/>
          </a:p>
        </p:txBody>
      </p:sp>
      <p:grpSp>
        <p:nvGrpSpPr>
          <p:cNvPr id="6963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963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6963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963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Acquired Immunity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Vaccination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- prevents (and controls) such diseases as Polio, Diptheria, Tetanus, Measles, Mumps, Chickenpox, Hepatitis A and B, and many others</a:t>
            </a:r>
          </a:p>
          <a:p>
            <a:pPr>
              <a:lnSpc>
                <a:spcPct val="90000"/>
              </a:lnSpc>
            </a:pPr>
            <a:r>
              <a:rPr lang="en-US"/>
              <a:t>Vaccines work with the bodies nature mechanisms by causing the body to produce antibodies against the microorganisms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85775"/>
            <a:ext cx="8991600" cy="1143000"/>
          </a:xfrm>
        </p:spPr>
        <p:txBody>
          <a:bodyPr/>
          <a:lstStyle/>
          <a:p>
            <a:pPr eaLnBrk="1" hangingPunct="1"/>
            <a:r>
              <a:rPr lang="en-US" smtClean="0"/>
              <a:t>Antigen Recognition by B Cells and Antibodies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27225"/>
            <a:ext cx="7924800" cy="3482975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</a:pPr>
            <a:r>
              <a:rPr lang="en-US" sz="2800" smtClean="0"/>
              <a:t>Each B cell antigen receptor is a Y-shaped molecule with two identical </a:t>
            </a:r>
            <a:r>
              <a:rPr lang="en-US" sz="2800" b="1" smtClean="0"/>
              <a:t>heavy chains</a:t>
            </a:r>
            <a:r>
              <a:rPr lang="en-US" sz="2800" smtClean="0"/>
              <a:t> and two identical </a:t>
            </a:r>
            <a:r>
              <a:rPr lang="en-US" sz="2800" b="1" smtClean="0"/>
              <a:t>light chains 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smtClean="0"/>
              <a:t>The constant regions of the chains vary little among B cells, whereas the variable regions differ greatly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smtClean="0"/>
              <a:t>The variable regions provide antigen specificity</a:t>
            </a:r>
            <a:endParaRPr lang="en-US" sz="3400" b="1" smtClean="0"/>
          </a:p>
        </p:txBody>
      </p:sp>
      <p:grpSp>
        <p:nvGrpSpPr>
          <p:cNvPr id="70659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7066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0660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3" descr="43_09BCellAntigenRecep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136525"/>
            <a:ext cx="80486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 Box 13"/>
          <p:cNvSpPr txBox="1">
            <a:spLocks noChangeArrowheads="1"/>
          </p:cNvSpPr>
          <p:nvPr/>
        </p:nvSpPr>
        <p:spPr bwMode="auto">
          <a:xfrm>
            <a:off x="3141663" y="6165850"/>
            <a:ext cx="24717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Cytoplasm of B cell</a:t>
            </a:r>
          </a:p>
        </p:txBody>
      </p:sp>
      <p:sp>
        <p:nvSpPr>
          <p:cNvPr id="71683" name="Text Box 28"/>
          <p:cNvSpPr txBox="1">
            <a:spLocks noChangeArrowheads="1"/>
          </p:cNvSpPr>
          <p:nvPr/>
        </p:nvSpPr>
        <p:spPr bwMode="auto">
          <a:xfrm>
            <a:off x="2051050" y="192088"/>
            <a:ext cx="103028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Antigen-</a:t>
            </a:r>
            <a:br>
              <a:rPr lang="en-US" sz="2000" b="1"/>
            </a:br>
            <a:r>
              <a:rPr lang="en-US" sz="2000" b="1"/>
              <a:t>binding </a:t>
            </a:r>
            <a:br>
              <a:rPr lang="en-US" sz="2000" b="1"/>
            </a:br>
            <a:r>
              <a:rPr lang="en-US" sz="2000" b="1"/>
              <a:t>site</a:t>
            </a:r>
          </a:p>
        </p:txBody>
      </p:sp>
      <p:sp>
        <p:nvSpPr>
          <p:cNvPr id="71684" name="Text Box 29"/>
          <p:cNvSpPr txBox="1">
            <a:spLocks noChangeArrowheads="1"/>
          </p:cNvSpPr>
          <p:nvPr/>
        </p:nvSpPr>
        <p:spPr bwMode="auto">
          <a:xfrm>
            <a:off x="1144588" y="2578100"/>
            <a:ext cx="103028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B cell</a:t>
            </a:r>
            <a:br>
              <a:rPr lang="en-US" sz="2000" b="1"/>
            </a:br>
            <a:r>
              <a:rPr lang="en-US" sz="2000" b="1"/>
              <a:t>antigen</a:t>
            </a:r>
            <a:br>
              <a:rPr lang="en-US" sz="2000" b="1"/>
            </a:br>
            <a:r>
              <a:rPr lang="en-US" sz="2000" b="1"/>
              <a:t>receptor</a:t>
            </a:r>
          </a:p>
        </p:txBody>
      </p:sp>
      <p:sp>
        <p:nvSpPr>
          <p:cNvPr id="71685" name="Text Box 30"/>
          <p:cNvSpPr txBox="1">
            <a:spLocks noChangeArrowheads="1"/>
          </p:cNvSpPr>
          <p:nvPr/>
        </p:nvSpPr>
        <p:spPr bwMode="auto">
          <a:xfrm>
            <a:off x="1263650" y="6151563"/>
            <a:ext cx="7397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B cell</a:t>
            </a:r>
          </a:p>
        </p:txBody>
      </p:sp>
      <p:sp>
        <p:nvSpPr>
          <p:cNvPr id="71686" name="Text Box 31"/>
          <p:cNvSpPr txBox="1">
            <a:spLocks noChangeArrowheads="1"/>
          </p:cNvSpPr>
          <p:nvPr/>
        </p:nvSpPr>
        <p:spPr bwMode="auto">
          <a:xfrm>
            <a:off x="4002088" y="3187700"/>
            <a:ext cx="72548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Light</a:t>
            </a:r>
            <a:br>
              <a:rPr lang="en-US" sz="2000" b="1"/>
            </a:br>
            <a:r>
              <a:rPr lang="en-US" sz="2000" b="1"/>
              <a:t>chain</a:t>
            </a:r>
          </a:p>
        </p:txBody>
      </p:sp>
      <p:sp>
        <p:nvSpPr>
          <p:cNvPr id="71687" name="Text Box 32"/>
          <p:cNvSpPr txBox="1">
            <a:spLocks noChangeArrowheads="1"/>
          </p:cNvSpPr>
          <p:nvPr/>
        </p:nvSpPr>
        <p:spPr bwMode="auto">
          <a:xfrm>
            <a:off x="4808538" y="1257300"/>
            <a:ext cx="11366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Disulfide</a:t>
            </a:r>
            <a:br>
              <a:rPr lang="en-US" sz="2000" b="1"/>
            </a:br>
            <a:r>
              <a:rPr lang="en-US" sz="2000" b="1"/>
              <a:t>bridge</a:t>
            </a:r>
          </a:p>
        </p:txBody>
      </p:sp>
      <p:sp>
        <p:nvSpPr>
          <p:cNvPr id="71688" name="Text Box 33"/>
          <p:cNvSpPr txBox="1">
            <a:spLocks noChangeArrowheads="1"/>
          </p:cNvSpPr>
          <p:nvPr/>
        </p:nvSpPr>
        <p:spPr bwMode="auto">
          <a:xfrm>
            <a:off x="7110413" y="171450"/>
            <a:ext cx="15049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Antigen-</a:t>
            </a:r>
            <a:br>
              <a:rPr lang="en-US" sz="2000" b="1"/>
            </a:br>
            <a:r>
              <a:rPr lang="en-US" sz="2000" b="1"/>
              <a:t>binding site</a:t>
            </a:r>
          </a:p>
        </p:txBody>
      </p:sp>
      <p:sp>
        <p:nvSpPr>
          <p:cNvPr id="71689" name="Text Box 34"/>
          <p:cNvSpPr txBox="1">
            <a:spLocks noChangeArrowheads="1"/>
          </p:cNvSpPr>
          <p:nvPr/>
        </p:nvSpPr>
        <p:spPr bwMode="auto">
          <a:xfrm>
            <a:off x="7243763" y="1812925"/>
            <a:ext cx="1030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Variable </a:t>
            </a:r>
            <a:br>
              <a:rPr lang="en-US" sz="2000" b="1"/>
            </a:br>
            <a:r>
              <a:rPr lang="en-US" sz="2000" b="1"/>
              <a:t>regions</a:t>
            </a:r>
          </a:p>
        </p:txBody>
      </p:sp>
      <p:sp>
        <p:nvSpPr>
          <p:cNvPr id="71690" name="Text Box 35"/>
          <p:cNvSpPr txBox="1">
            <a:spLocks noChangeArrowheads="1"/>
          </p:cNvSpPr>
          <p:nvPr/>
        </p:nvSpPr>
        <p:spPr bwMode="auto">
          <a:xfrm>
            <a:off x="7223125" y="2652713"/>
            <a:ext cx="11096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Constant </a:t>
            </a:r>
            <a:br>
              <a:rPr lang="en-US" sz="2000" b="1"/>
            </a:br>
            <a:r>
              <a:rPr lang="en-US" sz="2000" b="1"/>
              <a:t>regions</a:t>
            </a:r>
          </a:p>
        </p:txBody>
      </p:sp>
      <p:sp>
        <p:nvSpPr>
          <p:cNvPr id="71691" name="Text Box 36"/>
          <p:cNvSpPr txBox="1">
            <a:spLocks noChangeArrowheads="1"/>
          </p:cNvSpPr>
          <p:nvPr/>
        </p:nvSpPr>
        <p:spPr bwMode="auto">
          <a:xfrm>
            <a:off x="6508750" y="3659188"/>
            <a:ext cx="20367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Transmembrane</a:t>
            </a:r>
            <a:br>
              <a:rPr lang="en-US" sz="2000" b="1"/>
            </a:br>
            <a:r>
              <a:rPr lang="en-US" sz="2000" b="1"/>
              <a:t>region</a:t>
            </a:r>
          </a:p>
        </p:txBody>
      </p:sp>
      <p:sp>
        <p:nvSpPr>
          <p:cNvPr id="71692" name="Text Box 37"/>
          <p:cNvSpPr txBox="1">
            <a:spLocks noChangeArrowheads="1"/>
          </p:cNvSpPr>
          <p:nvPr/>
        </p:nvSpPr>
        <p:spPr bwMode="auto">
          <a:xfrm>
            <a:off x="4087813" y="5326063"/>
            <a:ext cx="9382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Heavy </a:t>
            </a:r>
            <a:br>
              <a:rPr lang="en-US" sz="2000" b="1"/>
            </a:br>
            <a:r>
              <a:rPr lang="en-US" sz="2000" b="1"/>
              <a:t>chains</a:t>
            </a:r>
          </a:p>
        </p:txBody>
      </p:sp>
      <p:sp>
        <p:nvSpPr>
          <p:cNvPr id="71693" name="Text Box 38"/>
          <p:cNvSpPr txBox="1">
            <a:spLocks noChangeArrowheads="1"/>
          </p:cNvSpPr>
          <p:nvPr/>
        </p:nvSpPr>
        <p:spPr bwMode="auto">
          <a:xfrm>
            <a:off x="6369050" y="5346700"/>
            <a:ext cx="13747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/>
              <a:t>Plasma</a:t>
            </a:r>
            <a:br>
              <a:rPr lang="en-US" sz="2000" b="1"/>
            </a:br>
            <a:r>
              <a:rPr lang="en-US" sz="2000" b="1"/>
              <a:t>membrane</a:t>
            </a:r>
          </a:p>
        </p:txBody>
      </p:sp>
      <p:sp>
        <p:nvSpPr>
          <p:cNvPr id="71694" name="Text Box 39"/>
          <p:cNvSpPr txBox="1">
            <a:spLocks noChangeArrowheads="1"/>
          </p:cNvSpPr>
          <p:nvPr/>
        </p:nvSpPr>
        <p:spPr bwMode="auto">
          <a:xfrm>
            <a:off x="4795838" y="2789238"/>
            <a:ext cx="2365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1695" name="Text Box 40"/>
          <p:cNvSpPr txBox="1">
            <a:spLocks noChangeArrowheads="1"/>
          </p:cNvSpPr>
          <p:nvPr/>
        </p:nvSpPr>
        <p:spPr bwMode="auto">
          <a:xfrm>
            <a:off x="5318125" y="2782888"/>
            <a:ext cx="2365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1696" name="Text Box 41"/>
          <p:cNvSpPr txBox="1">
            <a:spLocks noChangeArrowheads="1"/>
          </p:cNvSpPr>
          <p:nvPr/>
        </p:nvSpPr>
        <p:spPr bwMode="auto">
          <a:xfrm rot="3029069">
            <a:off x="3968750" y="2333625"/>
            <a:ext cx="2365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1697" name="Text Box 42"/>
          <p:cNvSpPr txBox="1">
            <a:spLocks noChangeArrowheads="1"/>
          </p:cNvSpPr>
          <p:nvPr/>
        </p:nvSpPr>
        <p:spPr bwMode="auto">
          <a:xfrm rot="-3091942">
            <a:off x="6157913" y="2249488"/>
            <a:ext cx="2365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1698" name="Text Box 43"/>
          <p:cNvSpPr txBox="1">
            <a:spLocks noChangeArrowheads="1"/>
          </p:cNvSpPr>
          <p:nvPr/>
        </p:nvSpPr>
        <p:spPr bwMode="auto">
          <a:xfrm rot="-3091942">
            <a:off x="6667500" y="1647825"/>
            <a:ext cx="2365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1699" name="Text Box 44"/>
          <p:cNvSpPr txBox="1">
            <a:spLocks noChangeArrowheads="1"/>
          </p:cNvSpPr>
          <p:nvPr/>
        </p:nvSpPr>
        <p:spPr bwMode="auto">
          <a:xfrm rot="-3091942">
            <a:off x="6262688" y="1285875"/>
            <a:ext cx="2365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1700" name="Text Box 45"/>
          <p:cNvSpPr txBox="1">
            <a:spLocks noChangeArrowheads="1"/>
          </p:cNvSpPr>
          <p:nvPr/>
        </p:nvSpPr>
        <p:spPr bwMode="auto">
          <a:xfrm rot="3029069">
            <a:off x="3421063" y="1677988"/>
            <a:ext cx="2365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1701" name="Text Box 46"/>
          <p:cNvSpPr txBox="1">
            <a:spLocks noChangeArrowheads="1"/>
          </p:cNvSpPr>
          <p:nvPr/>
        </p:nvSpPr>
        <p:spPr bwMode="auto">
          <a:xfrm rot="3029069">
            <a:off x="3851275" y="1314450"/>
            <a:ext cx="2365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1702" name="Line 47"/>
          <p:cNvSpPr>
            <a:spLocks noChangeShapeType="1"/>
          </p:cNvSpPr>
          <p:nvPr/>
        </p:nvSpPr>
        <p:spPr bwMode="auto">
          <a:xfrm>
            <a:off x="1520825" y="3400425"/>
            <a:ext cx="0" cy="714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703" name="Line 48"/>
          <p:cNvSpPr>
            <a:spLocks noChangeShapeType="1"/>
          </p:cNvSpPr>
          <p:nvPr/>
        </p:nvSpPr>
        <p:spPr bwMode="auto">
          <a:xfrm flipH="1">
            <a:off x="4457700" y="4829175"/>
            <a:ext cx="344488" cy="515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704" name="Line 49"/>
          <p:cNvSpPr>
            <a:spLocks noChangeShapeType="1"/>
          </p:cNvSpPr>
          <p:nvPr/>
        </p:nvSpPr>
        <p:spPr bwMode="auto">
          <a:xfrm flipH="1">
            <a:off x="4457700" y="4841875"/>
            <a:ext cx="952500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705" name="Line 50"/>
          <p:cNvSpPr>
            <a:spLocks noChangeShapeType="1"/>
          </p:cNvSpPr>
          <p:nvPr/>
        </p:nvSpPr>
        <p:spPr bwMode="auto">
          <a:xfrm>
            <a:off x="6786563" y="4643438"/>
            <a:ext cx="0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706" name="Line 51"/>
          <p:cNvSpPr>
            <a:spLocks noChangeShapeType="1"/>
          </p:cNvSpPr>
          <p:nvPr/>
        </p:nvSpPr>
        <p:spPr bwMode="auto">
          <a:xfrm flipH="1">
            <a:off x="5649913" y="3783013"/>
            <a:ext cx="792162" cy="582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707" name="Line 52"/>
          <p:cNvSpPr>
            <a:spLocks noChangeShapeType="1"/>
          </p:cNvSpPr>
          <p:nvPr/>
        </p:nvSpPr>
        <p:spPr bwMode="auto">
          <a:xfrm flipH="1">
            <a:off x="5556250" y="2738438"/>
            <a:ext cx="158750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708" name="Line 53"/>
          <p:cNvSpPr>
            <a:spLocks noChangeShapeType="1"/>
          </p:cNvSpPr>
          <p:nvPr/>
        </p:nvSpPr>
        <p:spPr bwMode="auto">
          <a:xfrm>
            <a:off x="6256338" y="2592388"/>
            <a:ext cx="887412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709" name="Line 54"/>
          <p:cNvSpPr>
            <a:spLocks noChangeShapeType="1"/>
          </p:cNvSpPr>
          <p:nvPr/>
        </p:nvSpPr>
        <p:spPr bwMode="auto">
          <a:xfrm>
            <a:off x="6692900" y="1230313"/>
            <a:ext cx="503238" cy="727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710" name="Line 55"/>
          <p:cNvSpPr>
            <a:spLocks noChangeShapeType="1"/>
          </p:cNvSpPr>
          <p:nvPr/>
        </p:nvSpPr>
        <p:spPr bwMode="auto">
          <a:xfrm flipV="1">
            <a:off x="6786563" y="1957388"/>
            <a:ext cx="4095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711" name="Line 56"/>
          <p:cNvSpPr>
            <a:spLocks noChangeShapeType="1"/>
          </p:cNvSpPr>
          <p:nvPr/>
        </p:nvSpPr>
        <p:spPr bwMode="auto">
          <a:xfrm>
            <a:off x="5159375" y="1812925"/>
            <a:ext cx="0" cy="1111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712" name="Line 57"/>
          <p:cNvSpPr>
            <a:spLocks noChangeShapeType="1"/>
          </p:cNvSpPr>
          <p:nvPr/>
        </p:nvSpPr>
        <p:spPr bwMode="auto">
          <a:xfrm>
            <a:off x="4365625" y="2790825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1713" name="AutoShape 58"/>
          <p:cNvSpPr>
            <a:spLocks/>
          </p:cNvSpPr>
          <p:nvPr/>
        </p:nvSpPr>
        <p:spPr bwMode="auto">
          <a:xfrm rot="-3301114">
            <a:off x="7031832" y="435769"/>
            <a:ext cx="239712" cy="781050"/>
          </a:xfrm>
          <a:prstGeom prst="rightBrace">
            <a:avLst>
              <a:gd name="adj1" fmla="val 2715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>
              <a:latin typeface="Times" charset="0"/>
            </a:endParaRPr>
          </a:p>
        </p:txBody>
      </p:sp>
      <p:sp>
        <p:nvSpPr>
          <p:cNvPr id="71714" name="AutoShape 59"/>
          <p:cNvSpPr>
            <a:spLocks/>
          </p:cNvSpPr>
          <p:nvPr/>
        </p:nvSpPr>
        <p:spPr bwMode="auto">
          <a:xfrm rot="-7457276">
            <a:off x="2991644" y="429419"/>
            <a:ext cx="239712" cy="781050"/>
          </a:xfrm>
          <a:prstGeom prst="rightBrace">
            <a:avLst>
              <a:gd name="adj1" fmla="val 2715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>
              <a:latin typeface="Times" charset="0"/>
            </a:endParaRPr>
          </a:p>
        </p:txBody>
      </p:sp>
      <p:sp>
        <p:nvSpPr>
          <p:cNvPr id="71715" name="AutoShape 61"/>
          <p:cNvSpPr>
            <a:spLocks/>
          </p:cNvSpPr>
          <p:nvPr/>
        </p:nvSpPr>
        <p:spPr bwMode="auto">
          <a:xfrm>
            <a:off x="5568950" y="4194175"/>
            <a:ext cx="100013" cy="331788"/>
          </a:xfrm>
          <a:prstGeom prst="rightBrace">
            <a:avLst>
              <a:gd name="adj1" fmla="val 2764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>
              <a:latin typeface="Times" charset="0"/>
            </a:endParaRPr>
          </a:p>
        </p:txBody>
      </p:sp>
      <p:sp>
        <p:nvSpPr>
          <p:cNvPr id="717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6838"/>
            <a:ext cx="8229600" cy="4043362"/>
          </a:xfrm>
        </p:spPr>
        <p:txBody>
          <a:bodyPr/>
          <a:lstStyle/>
          <a:p>
            <a:pPr eaLnBrk="1" hangingPunct="1"/>
            <a:r>
              <a:rPr lang="en-US" sz="2800" smtClean="0"/>
              <a:t>Binding of a B cell antigen receptor to an antigen is an early step in B cell activation</a:t>
            </a:r>
          </a:p>
          <a:p>
            <a:pPr eaLnBrk="1" hangingPunct="1"/>
            <a:r>
              <a:rPr lang="en-US" sz="2800" smtClean="0"/>
              <a:t>This gives rise to cells that secrete a soluble form of the protein called an </a:t>
            </a:r>
            <a:r>
              <a:rPr lang="en-US" sz="2800" b="1" smtClean="0"/>
              <a:t>antibody</a:t>
            </a:r>
            <a:r>
              <a:rPr lang="en-US" sz="2800" smtClean="0"/>
              <a:t> or </a:t>
            </a:r>
            <a:r>
              <a:rPr lang="en-US" sz="2800" b="1" smtClean="0"/>
              <a:t>immunoglobulin (Ig)</a:t>
            </a:r>
            <a:endParaRPr lang="en-US" sz="2800" smtClean="0"/>
          </a:p>
          <a:p>
            <a:pPr eaLnBrk="1" hangingPunct="1"/>
            <a:r>
              <a:rPr lang="en-US" sz="2800" smtClean="0"/>
              <a:t>Secreted antibodies are similar to B cell receptors but lack transmembrane regions that anchor receptors in the plasma membrane</a:t>
            </a:r>
          </a:p>
        </p:txBody>
      </p:sp>
      <p:grpSp>
        <p:nvGrpSpPr>
          <p:cNvPr id="73730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373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7373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3731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43.10</a:t>
            </a:r>
          </a:p>
        </p:txBody>
      </p:sp>
      <p:pic>
        <p:nvPicPr>
          <p:cNvPr id="74754" name="Picture 56" descr="43_10_RecognitionB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4225" y="136525"/>
            <a:ext cx="50355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3902075" y="338138"/>
            <a:ext cx="101758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Antibody</a:t>
            </a:r>
          </a:p>
        </p:txBody>
      </p:sp>
      <p:sp>
        <p:nvSpPr>
          <p:cNvPr id="74756" name="Text Box 39"/>
          <p:cNvSpPr txBox="1">
            <a:spLocks noChangeArrowheads="1"/>
          </p:cNvSpPr>
          <p:nvPr/>
        </p:nvSpPr>
        <p:spPr bwMode="auto">
          <a:xfrm>
            <a:off x="2228850" y="160338"/>
            <a:ext cx="938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Antigen</a:t>
            </a:r>
            <a:br>
              <a:rPr lang="en-US" sz="1800" b="1"/>
            </a:br>
            <a:r>
              <a:rPr lang="en-US" sz="1800" b="1"/>
              <a:t>receptor</a:t>
            </a:r>
          </a:p>
        </p:txBody>
      </p:sp>
      <p:sp>
        <p:nvSpPr>
          <p:cNvPr id="74757" name="Text Box 40"/>
          <p:cNvSpPr txBox="1">
            <a:spLocks noChangeArrowheads="1"/>
          </p:cNvSpPr>
          <p:nvPr/>
        </p:nvSpPr>
        <p:spPr bwMode="auto">
          <a:xfrm>
            <a:off x="2832100" y="1768475"/>
            <a:ext cx="6350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B cell</a:t>
            </a:r>
          </a:p>
        </p:txBody>
      </p:sp>
      <p:sp>
        <p:nvSpPr>
          <p:cNvPr id="74758" name="Text Box 41"/>
          <p:cNvSpPr txBox="1">
            <a:spLocks noChangeArrowheads="1"/>
          </p:cNvSpPr>
          <p:nvPr/>
        </p:nvSpPr>
        <p:spPr bwMode="auto">
          <a:xfrm>
            <a:off x="2085975" y="2357438"/>
            <a:ext cx="858838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Antigen</a:t>
            </a:r>
          </a:p>
        </p:txBody>
      </p:sp>
      <p:sp>
        <p:nvSpPr>
          <p:cNvPr id="74759" name="Text Box 42"/>
          <p:cNvSpPr txBox="1">
            <a:spLocks noChangeArrowheads="1"/>
          </p:cNvSpPr>
          <p:nvPr/>
        </p:nvSpPr>
        <p:spPr bwMode="auto">
          <a:xfrm>
            <a:off x="3883025" y="2330450"/>
            <a:ext cx="8477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Epitope</a:t>
            </a:r>
          </a:p>
        </p:txBody>
      </p:sp>
      <p:sp>
        <p:nvSpPr>
          <p:cNvPr id="74760" name="Text Box 43"/>
          <p:cNvSpPr txBox="1">
            <a:spLocks noChangeArrowheads="1"/>
          </p:cNvSpPr>
          <p:nvPr/>
        </p:nvSpPr>
        <p:spPr bwMode="auto">
          <a:xfrm>
            <a:off x="2706688" y="2927350"/>
            <a:ext cx="10588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Pathogen</a:t>
            </a:r>
          </a:p>
        </p:txBody>
      </p:sp>
      <p:sp>
        <p:nvSpPr>
          <p:cNvPr id="74761" name="Text Box 44"/>
          <p:cNvSpPr txBox="1">
            <a:spLocks noChangeArrowheads="1"/>
          </p:cNvSpPr>
          <p:nvPr/>
        </p:nvSpPr>
        <p:spPr bwMode="auto">
          <a:xfrm>
            <a:off x="2097088" y="3244850"/>
            <a:ext cx="4670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(a) B cell antigen receptors and antibodies</a:t>
            </a:r>
          </a:p>
        </p:txBody>
      </p:sp>
      <p:sp>
        <p:nvSpPr>
          <p:cNvPr id="74762" name="Text Box 45"/>
          <p:cNvSpPr txBox="1">
            <a:spLocks noChangeArrowheads="1"/>
          </p:cNvSpPr>
          <p:nvPr/>
        </p:nvSpPr>
        <p:spPr bwMode="auto">
          <a:xfrm>
            <a:off x="3937000" y="4130675"/>
            <a:ext cx="12303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Antibody C</a:t>
            </a:r>
          </a:p>
        </p:txBody>
      </p:sp>
      <p:sp>
        <p:nvSpPr>
          <p:cNvPr id="74763" name="Text Box 46"/>
          <p:cNvSpPr txBox="1">
            <a:spLocks noChangeArrowheads="1"/>
          </p:cNvSpPr>
          <p:nvPr/>
        </p:nvSpPr>
        <p:spPr bwMode="auto">
          <a:xfrm>
            <a:off x="4248150" y="4784725"/>
            <a:ext cx="12303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Antibody B</a:t>
            </a:r>
          </a:p>
        </p:txBody>
      </p:sp>
      <p:sp>
        <p:nvSpPr>
          <p:cNvPr id="74764" name="Text Box 47"/>
          <p:cNvSpPr txBox="1">
            <a:spLocks noChangeArrowheads="1"/>
          </p:cNvSpPr>
          <p:nvPr/>
        </p:nvSpPr>
        <p:spPr bwMode="auto">
          <a:xfrm>
            <a:off x="2746375" y="4540250"/>
            <a:ext cx="12303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Antibody A</a:t>
            </a:r>
          </a:p>
        </p:txBody>
      </p:sp>
      <p:sp>
        <p:nvSpPr>
          <p:cNvPr id="74765" name="Text Box 48"/>
          <p:cNvSpPr txBox="1">
            <a:spLocks noChangeArrowheads="1"/>
          </p:cNvSpPr>
          <p:nvPr/>
        </p:nvSpPr>
        <p:spPr bwMode="auto">
          <a:xfrm>
            <a:off x="6067425" y="5719763"/>
            <a:ext cx="860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Antigen</a:t>
            </a:r>
          </a:p>
        </p:txBody>
      </p:sp>
      <p:sp>
        <p:nvSpPr>
          <p:cNvPr id="74766" name="Text Box 49"/>
          <p:cNvSpPr txBox="1">
            <a:spLocks noChangeArrowheads="1"/>
          </p:cNvSpPr>
          <p:nvPr/>
        </p:nvSpPr>
        <p:spPr bwMode="auto">
          <a:xfrm>
            <a:off x="2084388" y="6273800"/>
            <a:ext cx="34258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(b) Antigen receptor specificity</a:t>
            </a:r>
          </a:p>
        </p:txBody>
      </p:sp>
      <p:sp>
        <p:nvSpPr>
          <p:cNvPr id="74767" name="Line 50"/>
          <p:cNvSpPr>
            <a:spLocks noChangeShapeType="1"/>
          </p:cNvSpPr>
          <p:nvPr/>
        </p:nvSpPr>
        <p:spPr bwMode="auto">
          <a:xfrm>
            <a:off x="3187700" y="528638"/>
            <a:ext cx="311150" cy="407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4768" name="Line 52"/>
          <p:cNvSpPr>
            <a:spLocks noChangeShapeType="1"/>
          </p:cNvSpPr>
          <p:nvPr/>
        </p:nvSpPr>
        <p:spPr bwMode="auto">
          <a:xfrm>
            <a:off x="2393950" y="2579688"/>
            <a:ext cx="277813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4769" name="Line 53"/>
          <p:cNvSpPr>
            <a:spLocks noChangeShapeType="1"/>
          </p:cNvSpPr>
          <p:nvPr/>
        </p:nvSpPr>
        <p:spPr bwMode="auto">
          <a:xfrm>
            <a:off x="5780088" y="5491163"/>
            <a:ext cx="265112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4770" name="Oval 54"/>
          <p:cNvSpPr>
            <a:spLocks noChangeArrowheads="1"/>
          </p:cNvSpPr>
          <p:nvPr/>
        </p:nvSpPr>
        <p:spPr bwMode="auto">
          <a:xfrm>
            <a:off x="3863975" y="2606675"/>
            <a:ext cx="238125" cy="2381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>
              <a:latin typeface="Times" charset="0"/>
            </a:endParaRPr>
          </a:p>
        </p:txBody>
      </p:sp>
      <p:sp>
        <p:nvSpPr>
          <p:cNvPr id="74771" name="Line 55"/>
          <p:cNvSpPr>
            <a:spLocks noChangeShapeType="1"/>
          </p:cNvSpPr>
          <p:nvPr/>
        </p:nvSpPr>
        <p:spPr bwMode="auto">
          <a:xfrm flipH="1">
            <a:off x="4073525" y="2552700"/>
            <a:ext cx="13335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4772" name="Line 57"/>
          <p:cNvSpPr>
            <a:spLocks noChangeShapeType="1"/>
          </p:cNvSpPr>
          <p:nvPr/>
        </p:nvSpPr>
        <p:spPr bwMode="auto">
          <a:xfrm flipH="1">
            <a:off x="4930775" y="461963"/>
            <a:ext cx="33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43.10a</a:t>
            </a:r>
          </a:p>
        </p:txBody>
      </p:sp>
      <p:pic>
        <p:nvPicPr>
          <p:cNvPr id="76802" name="Picture 27" descr="43_10aRecognitionB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87363"/>
            <a:ext cx="8548687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3902075" y="868363"/>
            <a:ext cx="12430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Antibody</a:t>
            </a:r>
          </a:p>
        </p:txBody>
      </p: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1025525" y="757238"/>
            <a:ext cx="11445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Antigen</a:t>
            </a:r>
            <a:br>
              <a:rPr lang="en-US" sz="2200" b="1"/>
            </a:br>
            <a:r>
              <a:rPr lang="en-US" sz="2200" b="1"/>
              <a:t>receptor</a:t>
            </a: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1719263" y="3343275"/>
            <a:ext cx="774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B cell</a:t>
            </a:r>
          </a:p>
        </p:txBody>
      </p:sp>
      <p:sp>
        <p:nvSpPr>
          <p:cNvPr id="76806" name="Text Box 7"/>
          <p:cNvSpPr txBox="1">
            <a:spLocks noChangeArrowheads="1"/>
          </p:cNvSpPr>
          <p:nvPr/>
        </p:nvSpPr>
        <p:spPr bwMode="auto">
          <a:xfrm>
            <a:off x="379413" y="4316413"/>
            <a:ext cx="10477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Antigen</a:t>
            </a:r>
          </a:p>
        </p:txBody>
      </p:sp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3446463" y="4314825"/>
            <a:ext cx="10350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Epitope</a:t>
            </a: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1622425" y="5335588"/>
            <a:ext cx="12922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Pathogen</a:t>
            </a:r>
          </a:p>
        </p:txBody>
      </p:sp>
      <p:sp>
        <p:nvSpPr>
          <p:cNvPr id="76809" name="Text Box 10"/>
          <p:cNvSpPr txBox="1">
            <a:spLocks noChangeArrowheads="1"/>
          </p:cNvSpPr>
          <p:nvPr/>
        </p:nvSpPr>
        <p:spPr bwMode="auto">
          <a:xfrm>
            <a:off x="336550" y="5876925"/>
            <a:ext cx="619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(a) B cell antigen receptors and antibodies</a:t>
            </a:r>
          </a:p>
        </p:txBody>
      </p:sp>
      <p:sp>
        <p:nvSpPr>
          <p:cNvPr id="76810" name="Oval 20"/>
          <p:cNvSpPr>
            <a:spLocks noChangeArrowheads="1"/>
          </p:cNvSpPr>
          <p:nvPr/>
        </p:nvSpPr>
        <p:spPr bwMode="auto">
          <a:xfrm>
            <a:off x="3375025" y="4722813"/>
            <a:ext cx="357188" cy="3524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>
              <a:latin typeface="Times" charset="0"/>
            </a:endParaRPr>
          </a:p>
        </p:txBody>
      </p:sp>
      <p:sp>
        <p:nvSpPr>
          <p:cNvPr id="76811" name="Line 23"/>
          <p:cNvSpPr>
            <a:spLocks noChangeShapeType="1"/>
          </p:cNvSpPr>
          <p:nvPr/>
        </p:nvSpPr>
        <p:spPr bwMode="auto">
          <a:xfrm>
            <a:off x="2222500" y="1230313"/>
            <a:ext cx="528638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6812" name="Line 25"/>
          <p:cNvSpPr>
            <a:spLocks noChangeShapeType="1"/>
          </p:cNvSpPr>
          <p:nvPr/>
        </p:nvSpPr>
        <p:spPr bwMode="auto">
          <a:xfrm flipH="1">
            <a:off x="3657600" y="4603750"/>
            <a:ext cx="284163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6813" name="Line 26"/>
          <p:cNvSpPr>
            <a:spLocks noChangeShapeType="1"/>
          </p:cNvSpPr>
          <p:nvPr/>
        </p:nvSpPr>
        <p:spPr bwMode="auto">
          <a:xfrm>
            <a:off x="833438" y="4591050"/>
            <a:ext cx="48895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76814" name="Line 28"/>
          <p:cNvSpPr>
            <a:spLocks noChangeShapeType="1"/>
          </p:cNvSpPr>
          <p:nvPr/>
        </p:nvSpPr>
        <p:spPr bwMode="auto">
          <a:xfrm flipH="1">
            <a:off x="5184775" y="1020763"/>
            <a:ext cx="565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43.10b</a:t>
            </a:r>
          </a:p>
        </p:txBody>
      </p:sp>
      <p:pic>
        <p:nvPicPr>
          <p:cNvPr id="78850" name="Picture 24" descr="43_10bRecognitionB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901700"/>
            <a:ext cx="8548687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11"/>
          <p:cNvSpPr txBox="1">
            <a:spLocks noChangeArrowheads="1"/>
          </p:cNvSpPr>
          <p:nvPr/>
        </p:nvSpPr>
        <p:spPr bwMode="auto">
          <a:xfrm>
            <a:off x="4268788" y="1538288"/>
            <a:ext cx="15557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Antibody C</a:t>
            </a:r>
          </a:p>
        </p:txBody>
      </p:sp>
      <p:sp>
        <p:nvSpPr>
          <p:cNvPr id="78852" name="Text Box 12"/>
          <p:cNvSpPr txBox="1">
            <a:spLocks noChangeArrowheads="1"/>
          </p:cNvSpPr>
          <p:nvPr/>
        </p:nvSpPr>
        <p:spPr bwMode="auto">
          <a:xfrm>
            <a:off x="4154488" y="2786063"/>
            <a:ext cx="15668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Antibody B</a:t>
            </a:r>
          </a:p>
        </p:txBody>
      </p:sp>
      <p:sp>
        <p:nvSpPr>
          <p:cNvPr id="78853" name="Text Box 13"/>
          <p:cNvSpPr txBox="1">
            <a:spLocks noChangeArrowheads="1"/>
          </p:cNvSpPr>
          <p:nvPr/>
        </p:nvSpPr>
        <p:spPr bwMode="auto">
          <a:xfrm>
            <a:off x="1781175" y="2344738"/>
            <a:ext cx="15938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Antibody A</a:t>
            </a:r>
          </a:p>
        </p:txBody>
      </p:sp>
      <p:sp>
        <p:nvSpPr>
          <p:cNvPr id="78854" name="Text Box 14"/>
          <p:cNvSpPr txBox="1">
            <a:spLocks noChangeArrowheads="1"/>
          </p:cNvSpPr>
          <p:nvPr/>
        </p:nvSpPr>
        <p:spPr bwMode="auto">
          <a:xfrm>
            <a:off x="7364413" y="4303713"/>
            <a:ext cx="104933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Antigen</a:t>
            </a:r>
          </a:p>
        </p:txBody>
      </p:sp>
      <p:sp>
        <p:nvSpPr>
          <p:cNvPr id="78855" name="Text Box 15"/>
          <p:cNvSpPr txBox="1">
            <a:spLocks noChangeArrowheads="1"/>
          </p:cNvSpPr>
          <p:nvPr/>
        </p:nvSpPr>
        <p:spPr bwMode="auto">
          <a:xfrm>
            <a:off x="325438" y="5440363"/>
            <a:ext cx="417988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(b) Antigen receptor specificity</a:t>
            </a:r>
          </a:p>
        </p:txBody>
      </p:sp>
      <p:sp>
        <p:nvSpPr>
          <p:cNvPr id="78856" name="Line 23"/>
          <p:cNvSpPr>
            <a:spLocks noChangeShapeType="1"/>
          </p:cNvSpPr>
          <p:nvPr/>
        </p:nvSpPr>
        <p:spPr bwMode="auto">
          <a:xfrm>
            <a:off x="6891338" y="3929063"/>
            <a:ext cx="450850" cy="528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30338"/>
            <a:ext cx="8153400" cy="3255962"/>
          </a:xfrm>
        </p:spPr>
        <p:txBody>
          <a:bodyPr/>
          <a:lstStyle/>
          <a:p>
            <a:pPr eaLnBrk="1" hangingPunct="1"/>
            <a:r>
              <a:rPr lang="en-US" sz="2800" smtClean="0"/>
              <a:t>Each T cell receptor</a:t>
            </a:r>
            <a:r>
              <a:rPr lang="en-US" sz="2800" b="1" smtClean="0"/>
              <a:t> </a:t>
            </a:r>
            <a:r>
              <a:rPr lang="en-US" sz="2800" smtClean="0"/>
              <a:t>consists of two different polypeptide chains (called </a:t>
            </a:r>
            <a:r>
              <a:rPr lang="en-US" sz="2800" smtClean="0">
                <a:sym typeface="Symbol" pitchFamily="18" charset="2"/>
              </a:rPr>
              <a:t></a:t>
            </a:r>
            <a:r>
              <a:rPr lang="en-US" sz="2800" smtClean="0"/>
              <a:t> and </a:t>
            </a:r>
            <a:r>
              <a:rPr lang="en-US" sz="2800" smtClean="0">
                <a:sym typeface="Symbol" pitchFamily="18" charset="2"/>
              </a:rPr>
              <a:t></a:t>
            </a:r>
            <a:r>
              <a:rPr lang="en-US" sz="2800" smtClean="0"/>
              <a:t>)</a:t>
            </a:r>
          </a:p>
          <a:p>
            <a:pPr eaLnBrk="1" hangingPunct="1"/>
            <a:r>
              <a:rPr lang="en-US" sz="2800" smtClean="0"/>
              <a:t>The tips of the chain form a variable (V) region; the rest is a constant (C) region</a:t>
            </a:r>
          </a:p>
          <a:p>
            <a:pPr eaLnBrk="1" hangingPunct="1"/>
            <a:r>
              <a:rPr lang="en-US" sz="2800" smtClean="0"/>
              <a:t>T cell and B cell antigen receptors are functionally different</a:t>
            </a:r>
            <a:endParaRPr lang="en-US" sz="3400" smtClean="0"/>
          </a:p>
        </p:txBody>
      </p:sp>
      <p:grpSp>
        <p:nvGrpSpPr>
          <p:cNvPr id="80898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0903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090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0899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pic>
        <p:nvPicPr>
          <p:cNvPr id="80900" name="Picture 9" descr="Campbell Play Butt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8197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10"/>
          <p:cNvSpPr txBox="1">
            <a:spLocks noChangeArrowheads="1"/>
          </p:cNvSpPr>
          <p:nvPr/>
        </p:nvSpPr>
        <p:spPr bwMode="auto">
          <a:xfrm>
            <a:off x="3746500" y="5956300"/>
            <a:ext cx="3492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Video: T Cell Receptors</a:t>
            </a:r>
          </a:p>
        </p:txBody>
      </p:sp>
      <p:sp>
        <p:nvSpPr>
          <p:cNvPr id="80902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89916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Antigen Recognition by T Cells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7" descr="43_11TCellAntigenRecep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57163"/>
            <a:ext cx="8548687" cy="654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ext Box 8"/>
          <p:cNvSpPr txBox="1">
            <a:spLocks noChangeArrowheads="1"/>
          </p:cNvSpPr>
          <p:nvPr/>
        </p:nvSpPr>
        <p:spPr bwMode="auto">
          <a:xfrm>
            <a:off x="1012825" y="1879600"/>
            <a:ext cx="1255713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T cell</a:t>
            </a:r>
            <a:br>
              <a:rPr lang="en-US" sz="2100" b="1"/>
            </a:br>
            <a:r>
              <a:rPr lang="en-US" sz="2100" b="1"/>
              <a:t>antigen</a:t>
            </a:r>
            <a:br>
              <a:rPr lang="en-US" sz="2100" b="1"/>
            </a:br>
            <a:r>
              <a:rPr lang="en-US" sz="2100" b="1"/>
              <a:t>receptor</a:t>
            </a:r>
          </a:p>
        </p:txBody>
      </p:sp>
      <p:sp>
        <p:nvSpPr>
          <p:cNvPr id="81923" name="Text Box 11"/>
          <p:cNvSpPr txBox="1">
            <a:spLocks noChangeArrowheads="1"/>
          </p:cNvSpPr>
          <p:nvPr/>
        </p:nvSpPr>
        <p:spPr bwMode="auto">
          <a:xfrm>
            <a:off x="993775" y="6046788"/>
            <a:ext cx="977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T cell</a:t>
            </a:r>
          </a:p>
        </p:txBody>
      </p:sp>
      <p:sp>
        <p:nvSpPr>
          <p:cNvPr id="81924" name="Text Box 12"/>
          <p:cNvSpPr txBox="1">
            <a:spLocks noChangeArrowheads="1"/>
          </p:cNvSpPr>
          <p:nvPr/>
        </p:nvSpPr>
        <p:spPr bwMode="auto">
          <a:xfrm>
            <a:off x="3355975" y="6132513"/>
            <a:ext cx="24987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Cytoplasm of T cell</a:t>
            </a:r>
          </a:p>
        </p:txBody>
      </p:sp>
      <p:sp>
        <p:nvSpPr>
          <p:cNvPr id="81925" name="Text Box 13"/>
          <p:cNvSpPr txBox="1">
            <a:spLocks noChangeArrowheads="1"/>
          </p:cNvSpPr>
          <p:nvPr/>
        </p:nvSpPr>
        <p:spPr bwMode="auto">
          <a:xfrm>
            <a:off x="6735763" y="5545138"/>
            <a:ext cx="139858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Plasma</a:t>
            </a:r>
            <a:br>
              <a:rPr lang="en-US" sz="2100" b="1"/>
            </a:br>
            <a:r>
              <a:rPr lang="en-US" sz="2100" b="1"/>
              <a:t>membrane</a:t>
            </a:r>
          </a:p>
        </p:txBody>
      </p:sp>
      <p:sp>
        <p:nvSpPr>
          <p:cNvPr id="81926" name="Text Box 14"/>
          <p:cNvSpPr txBox="1">
            <a:spLocks noChangeArrowheads="1"/>
          </p:cNvSpPr>
          <p:nvPr/>
        </p:nvSpPr>
        <p:spPr bwMode="auto">
          <a:xfrm>
            <a:off x="6107113" y="4943475"/>
            <a:ext cx="9620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ym typeface="Symbol" pitchFamily="18" charset="2"/>
              </a:rPr>
              <a:t></a:t>
            </a:r>
            <a:r>
              <a:rPr lang="en-US" sz="2100" b="1"/>
              <a:t> chain</a:t>
            </a:r>
          </a:p>
        </p:txBody>
      </p:sp>
      <p:sp>
        <p:nvSpPr>
          <p:cNvPr id="81927" name="Text Box 16"/>
          <p:cNvSpPr txBox="1">
            <a:spLocks noChangeArrowheads="1"/>
          </p:cNvSpPr>
          <p:nvPr/>
        </p:nvSpPr>
        <p:spPr bwMode="auto">
          <a:xfrm>
            <a:off x="4049713" y="5043488"/>
            <a:ext cx="97472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ym typeface="Symbol" pitchFamily="18" charset="2"/>
              </a:rPr>
              <a:t></a:t>
            </a:r>
            <a:r>
              <a:rPr lang="en-US" sz="2100" b="1"/>
              <a:t> chain</a:t>
            </a:r>
          </a:p>
        </p:txBody>
      </p:sp>
      <p:sp>
        <p:nvSpPr>
          <p:cNvPr id="81928" name="Text Box 17"/>
          <p:cNvSpPr txBox="1">
            <a:spLocks noChangeArrowheads="1"/>
          </p:cNvSpPr>
          <p:nvPr/>
        </p:nvSpPr>
        <p:spPr bwMode="auto">
          <a:xfrm>
            <a:off x="3276600" y="3736975"/>
            <a:ext cx="11350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ym typeface="Symbol" pitchFamily="18" charset="2"/>
              </a:rPr>
              <a:t>Disulfide</a:t>
            </a:r>
            <a:br>
              <a:rPr lang="en-US" sz="2100" b="1">
                <a:sym typeface="Symbol" pitchFamily="18" charset="2"/>
              </a:rPr>
            </a:br>
            <a:r>
              <a:rPr lang="en-US" sz="2100" b="1">
                <a:sym typeface="Symbol" pitchFamily="18" charset="2"/>
              </a:rPr>
              <a:t>bridge</a:t>
            </a:r>
            <a:endParaRPr lang="en-US" sz="2100" b="1"/>
          </a:p>
        </p:txBody>
      </p:sp>
      <p:sp>
        <p:nvSpPr>
          <p:cNvPr id="81929" name="Text Box 18"/>
          <p:cNvSpPr txBox="1">
            <a:spLocks noChangeArrowheads="1"/>
          </p:cNvSpPr>
          <p:nvPr/>
        </p:nvSpPr>
        <p:spPr bwMode="auto">
          <a:xfrm>
            <a:off x="6802438" y="184150"/>
            <a:ext cx="11080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ym typeface="Symbol" pitchFamily="18" charset="2"/>
              </a:rPr>
              <a:t>Antigen-</a:t>
            </a:r>
            <a:br>
              <a:rPr lang="en-US" sz="2100" b="1">
                <a:sym typeface="Symbol" pitchFamily="18" charset="2"/>
              </a:rPr>
            </a:br>
            <a:r>
              <a:rPr lang="en-US" sz="2100" b="1">
                <a:sym typeface="Symbol" pitchFamily="18" charset="2"/>
              </a:rPr>
              <a:t>binding</a:t>
            </a:r>
            <a:br>
              <a:rPr lang="en-US" sz="2100" b="1">
                <a:sym typeface="Symbol" pitchFamily="18" charset="2"/>
              </a:rPr>
            </a:br>
            <a:r>
              <a:rPr lang="en-US" sz="2100" b="1">
                <a:sym typeface="Symbol" pitchFamily="18" charset="2"/>
              </a:rPr>
              <a:t>site</a:t>
            </a:r>
            <a:endParaRPr lang="en-US" sz="2100" b="1"/>
          </a:p>
        </p:txBody>
      </p:sp>
      <p:sp>
        <p:nvSpPr>
          <p:cNvPr id="81930" name="Text Box 19"/>
          <p:cNvSpPr txBox="1">
            <a:spLocks noChangeArrowheads="1"/>
          </p:cNvSpPr>
          <p:nvPr/>
        </p:nvSpPr>
        <p:spPr bwMode="auto">
          <a:xfrm>
            <a:off x="6835775" y="1963738"/>
            <a:ext cx="10826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ym typeface="Symbol" pitchFamily="18" charset="2"/>
              </a:rPr>
              <a:t>Variable</a:t>
            </a:r>
            <a:br>
              <a:rPr lang="en-US" sz="2100" b="1">
                <a:sym typeface="Symbol" pitchFamily="18" charset="2"/>
              </a:rPr>
            </a:br>
            <a:r>
              <a:rPr lang="en-US" sz="2100" b="1">
                <a:sym typeface="Symbol" pitchFamily="18" charset="2"/>
              </a:rPr>
              <a:t>regions</a:t>
            </a:r>
            <a:endParaRPr lang="en-US" sz="2100" b="1"/>
          </a:p>
        </p:txBody>
      </p:sp>
      <p:sp>
        <p:nvSpPr>
          <p:cNvPr id="81931" name="Text Box 20"/>
          <p:cNvSpPr txBox="1">
            <a:spLocks noChangeArrowheads="1"/>
          </p:cNvSpPr>
          <p:nvPr/>
        </p:nvSpPr>
        <p:spPr bwMode="auto">
          <a:xfrm>
            <a:off x="6842125" y="2738438"/>
            <a:ext cx="10826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ym typeface="Symbol" pitchFamily="18" charset="2"/>
              </a:rPr>
              <a:t>Constant</a:t>
            </a:r>
            <a:br>
              <a:rPr lang="en-US" sz="2100" b="1">
                <a:sym typeface="Symbol" pitchFamily="18" charset="2"/>
              </a:rPr>
            </a:br>
            <a:r>
              <a:rPr lang="en-US" sz="2100" b="1">
                <a:sym typeface="Symbol" pitchFamily="18" charset="2"/>
              </a:rPr>
              <a:t>regions</a:t>
            </a:r>
            <a:endParaRPr lang="en-US" sz="2100" b="1"/>
          </a:p>
        </p:txBody>
      </p:sp>
      <p:sp>
        <p:nvSpPr>
          <p:cNvPr id="81932" name="Text Box 21"/>
          <p:cNvSpPr txBox="1">
            <a:spLocks noChangeArrowheads="1"/>
          </p:cNvSpPr>
          <p:nvPr/>
        </p:nvSpPr>
        <p:spPr bwMode="auto">
          <a:xfrm>
            <a:off x="6724650" y="3729038"/>
            <a:ext cx="21399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ym typeface="Symbol" pitchFamily="18" charset="2"/>
              </a:rPr>
              <a:t>Transmembrane</a:t>
            </a:r>
            <a:br>
              <a:rPr lang="en-US" sz="2100" b="1">
                <a:sym typeface="Symbol" pitchFamily="18" charset="2"/>
              </a:rPr>
            </a:br>
            <a:r>
              <a:rPr lang="en-US" sz="2100" b="1">
                <a:sym typeface="Symbol" pitchFamily="18" charset="2"/>
              </a:rPr>
              <a:t>region</a:t>
            </a:r>
            <a:endParaRPr lang="en-US" sz="2100" b="1"/>
          </a:p>
        </p:txBody>
      </p:sp>
      <p:sp>
        <p:nvSpPr>
          <p:cNvPr id="81933" name="Text Box 22"/>
          <p:cNvSpPr txBox="1">
            <a:spLocks noChangeArrowheads="1"/>
          </p:cNvSpPr>
          <p:nvPr/>
        </p:nvSpPr>
        <p:spPr bwMode="auto">
          <a:xfrm>
            <a:off x="5175250" y="2154238"/>
            <a:ext cx="2492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81934" name="Text Box 23"/>
          <p:cNvSpPr txBox="1">
            <a:spLocks noChangeArrowheads="1"/>
          </p:cNvSpPr>
          <p:nvPr/>
        </p:nvSpPr>
        <p:spPr bwMode="auto">
          <a:xfrm>
            <a:off x="5749925" y="2160588"/>
            <a:ext cx="2492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81935" name="Text Box 24"/>
          <p:cNvSpPr txBox="1">
            <a:spLocks noChangeArrowheads="1"/>
          </p:cNvSpPr>
          <p:nvPr/>
        </p:nvSpPr>
        <p:spPr bwMode="auto">
          <a:xfrm>
            <a:off x="5154613" y="2784475"/>
            <a:ext cx="2492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1936" name="Text Box 25"/>
          <p:cNvSpPr txBox="1">
            <a:spLocks noChangeArrowheads="1"/>
          </p:cNvSpPr>
          <p:nvPr/>
        </p:nvSpPr>
        <p:spPr bwMode="auto">
          <a:xfrm>
            <a:off x="5743575" y="2790825"/>
            <a:ext cx="2492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1937" name="AutoShape 26"/>
          <p:cNvSpPr>
            <a:spLocks/>
          </p:cNvSpPr>
          <p:nvPr/>
        </p:nvSpPr>
        <p:spPr bwMode="auto">
          <a:xfrm rot="-5400000">
            <a:off x="5390357" y="616744"/>
            <a:ext cx="285750" cy="820737"/>
          </a:xfrm>
          <a:prstGeom prst="rightBrace">
            <a:avLst>
              <a:gd name="adj1" fmla="val 2393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>
              <a:latin typeface="Times" charset="0"/>
            </a:endParaRPr>
          </a:p>
        </p:txBody>
      </p:sp>
      <p:sp>
        <p:nvSpPr>
          <p:cNvPr id="81938" name="Line 27"/>
          <p:cNvSpPr>
            <a:spLocks noChangeShapeType="1"/>
          </p:cNvSpPr>
          <p:nvPr/>
        </p:nvSpPr>
        <p:spPr bwMode="auto">
          <a:xfrm>
            <a:off x="1123950" y="2765425"/>
            <a:ext cx="304800" cy="700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1939" name="Line 28"/>
          <p:cNvSpPr>
            <a:spLocks noChangeShapeType="1"/>
          </p:cNvSpPr>
          <p:nvPr/>
        </p:nvSpPr>
        <p:spPr bwMode="auto">
          <a:xfrm flipH="1">
            <a:off x="5529263" y="344488"/>
            <a:ext cx="1230312" cy="56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1940" name="Line 29"/>
          <p:cNvSpPr>
            <a:spLocks noChangeShapeType="1"/>
          </p:cNvSpPr>
          <p:nvPr/>
        </p:nvSpPr>
        <p:spPr bwMode="auto">
          <a:xfrm>
            <a:off x="5978525" y="1798638"/>
            <a:ext cx="808038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1941" name="Line 30"/>
          <p:cNvSpPr>
            <a:spLocks noChangeShapeType="1"/>
          </p:cNvSpPr>
          <p:nvPr/>
        </p:nvSpPr>
        <p:spPr bwMode="auto">
          <a:xfrm>
            <a:off x="5410200" y="1971675"/>
            <a:ext cx="1376363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1942" name="Line 31"/>
          <p:cNvSpPr>
            <a:spLocks noChangeShapeType="1"/>
          </p:cNvSpPr>
          <p:nvPr/>
        </p:nvSpPr>
        <p:spPr bwMode="auto">
          <a:xfrm>
            <a:off x="5978525" y="2659063"/>
            <a:ext cx="808038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1943" name="Line 32"/>
          <p:cNvSpPr>
            <a:spLocks noChangeShapeType="1"/>
          </p:cNvSpPr>
          <p:nvPr/>
        </p:nvSpPr>
        <p:spPr bwMode="auto">
          <a:xfrm>
            <a:off x="5410200" y="2686050"/>
            <a:ext cx="1376363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1944" name="Line 33"/>
          <p:cNvSpPr>
            <a:spLocks noChangeShapeType="1"/>
          </p:cNvSpPr>
          <p:nvPr/>
        </p:nvSpPr>
        <p:spPr bwMode="auto">
          <a:xfrm flipH="1">
            <a:off x="6099175" y="3862388"/>
            <a:ext cx="620713" cy="515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1945" name="Line 34"/>
          <p:cNvSpPr>
            <a:spLocks noChangeShapeType="1"/>
          </p:cNvSpPr>
          <p:nvPr/>
        </p:nvSpPr>
        <p:spPr bwMode="auto">
          <a:xfrm>
            <a:off x="7208838" y="4735513"/>
            <a:ext cx="0" cy="820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1946" name="Line 35"/>
          <p:cNvSpPr>
            <a:spLocks noChangeShapeType="1"/>
          </p:cNvSpPr>
          <p:nvPr/>
        </p:nvSpPr>
        <p:spPr bwMode="auto">
          <a:xfrm>
            <a:off x="4457700" y="3902075"/>
            <a:ext cx="1044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1947" name="AutoShape 36"/>
          <p:cNvSpPr>
            <a:spLocks/>
          </p:cNvSpPr>
          <p:nvPr/>
        </p:nvSpPr>
        <p:spPr bwMode="auto">
          <a:xfrm>
            <a:off x="6005513" y="4221163"/>
            <a:ext cx="112712" cy="304800"/>
          </a:xfrm>
          <a:prstGeom prst="rightBrace">
            <a:avLst>
              <a:gd name="adj1" fmla="val 2253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>
              <a:latin typeface="Times" charset="0"/>
            </a:endParaRPr>
          </a:p>
        </p:txBody>
      </p:sp>
      <p:sp>
        <p:nvSpPr>
          <p:cNvPr id="8194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3406775"/>
          </a:xfrm>
        </p:spPr>
        <p:txBody>
          <a:bodyPr/>
          <a:lstStyle/>
          <a:p>
            <a:pPr eaLnBrk="1" hangingPunct="1"/>
            <a:r>
              <a:rPr lang="en-US" sz="2800" smtClean="0"/>
              <a:t>T cells bind to antigen fragments displayed or presented on a host cell </a:t>
            </a:r>
          </a:p>
          <a:p>
            <a:pPr eaLnBrk="1" hangingPunct="1"/>
            <a:r>
              <a:rPr lang="en-US" sz="2800" smtClean="0"/>
              <a:t>These antigen fragments are bound to cell-surface proteins called MHC molecules</a:t>
            </a:r>
          </a:p>
          <a:p>
            <a:pPr eaLnBrk="1" hangingPunct="1"/>
            <a:r>
              <a:rPr lang="en-US" sz="2800" b="1" smtClean="0"/>
              <a:t>MHC (major histocompatibility complex)</a:t>
            </a:r>
            <a:r>
              <a:rPr lang="en-US" sz="2800" smtClean="0"/>
              <a:t> molecules are host proteins that display the antigen fragments on the cell surface</a:t>
            </a:r>
            <a:endParaRPr lang="en-US" sz="2800" b="1" smtClean="0"/>
          </a:p>
        </p:txBody>
      </p:sp>
      <p:grpSp>
        <p:nvGrpSpPr>
          <p:cNvPr id="83970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397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397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3971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3733800"/>
          </a:xfrm>
        </p:spPr>
        <p:txBody>
          <a:bodyPr/>
          <a:lstStyle/>
          <a:p>
            <a:pPr eaLnBrk="1" hangingPunct="1"/>
            <a:r>
              <a:rPr lang="en-US" sz="2800" smtClean="0"/>
              <a:t>In infected cells, MHC molecules bind and transport antigen fragments to the cell surface, a process called </a:t>
            </a:r>
            <a:r>
              <a:rPr lang="en-US" sz="2800" b="1" smtClean="0"/>
              <a:t>antigen presentation</a:t>
            </a:r>
          </a:p>
          <a:p>
            <a:pPr eaLnBrk="1" hangingPunct="1"/>
            <a:r>
              <a:rPr lang="en-US" sz="2800" smtClean="0"/>
              <a:t>A T cell can then bind both the antigen fragment and the MHC molecule</a:t>
            </a:r>
          </a:p>
          <a:p>
            <a:pPr eaLnBrk="1" hangingPunct="1"/>
            <a:r>
              <a:rPr lang="en-US" sz="2800" smtClean="0"/>
              <a:t>This interaction is necessary for the T cell to participate in the adaptive immune response</a:t>
            </a:r>
            <a:endParaRPr lang="en-US" sz="3000" smtClean="0"/>
          </a:p>
        </p:txBody>
      </p:sp>
      <p:grpSp>
        <p:nvGrpSpPr>
          <p:cNvPr id="8499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499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8499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499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Acquired Immunity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Your body recognizes and destroys foreign antigens (proteins)</a:t>
            </a:r>
          </a:p>
          <a:p>
            <a:endParaRPr lang="en-US"/>
          </a:p>
          <a:p>
            <a:r>
              <a:rPr lang="en-US"/>
              <a:t>You have been vaccinated  for several diseases.  For some other diseases you may have natural acquired immunity because you have had the disease.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43.12</a:t>
            </a:r>
          </a:p>
        </p:txBody>
      </p:sp>
      <p:pic>
        <p:nvPicPr>
          <p:cNvPr id="86018" name="Picture 55" descr="43_12_RecognitionT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136525"/>
            <a:ext cx="49514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 Box 5"/>
          <p:cNvSpPr txBox="1">
            <a:spLocks noChangeArrowheads="1"/>
          </p:cNvSpPr>
          <p:nvPr/>
        </p:nvSpPr>
        <p:spPr bwMode="auto">
          <a:xfrm>
            <a:off x="2144713" y="661988"/>
            <a:ext cx="7921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Displayed</a:t>
            </a:r>
            <a:br>
              <a:rPr lang="en-US" sz="1400" b="1"/>
            </a:br>
            <a:r>
              <a:rPr lang="en-US" sz="1400" b="1"/>
              <a:t>antigen</a:t>
            </a:r>
            <a:br>
              <a:rPr lang="en-US" sz="1400" b="1"/>
            </a:br>
            <a:r>
              <a:rPr lang="en-US" sz="1400" b="1"/>
              <a:t>fragment</a:t>
            </a:r>
          </a:p>
        </p:txBody>
      </p:sp>
      <p:sp>
        <p:nvSpPr>
          <p:cNvPr id="86020" name="Text Box 31"/>
          <p:cNvSpPr txBox="1">
            <a:spLocks noChangeArrowheads="1"/>
          </p:cNvSpPr>
          <p:nvPr/>
        </p:nvSpPr>
        <p:spPr bwMode="auto">
          <a:xfrm>
            <a:off x="2136775" y="1449388"/>
            <a:ext cx="81756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MHC </a:t>
            </a:r>
            <a:br>
              <a:rPr lang="en-US" sz="1400" b="1"/>
            </a:br>
            <a:r>
              <a:rPr lang="en-US" sz="1400" b="1"/>
              <a:t>molecule</a:t>
            </a:r>
          </a:p>
        </p:txBody>
      </p:sp>
      <p:sp>
        <p:nvSpPr>
          <p:cNvPr id="86021" name="Text Box 32"/>
          <p:cNvSpPr txBox="1">
            <a:spLocks noChangeArrowheads="1"/>
          </p:cNvSpPr>
          <p:nvPr/>
        </p:nvSpPr>
        <p:spPr bwMode="auto">
          <a:xfrm>
            <a:off x="2138363" y="2255838"/>
            <a:ext cx="81756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Antigen</a:t>
            </a:r>
            <a:br>
              <a:rPr lang="en-US" sz="1400" b="1"/>
            </a:br>
            <a:r>
              <a:rPr lang="en-US" sz="1400" b="1"/>
              <a:t>fragment</a:t>
            </a:r>
          </a:p>
        </p:txBody>
      </p:sp>
      <p:sp>
        <p:nvSpPr>
          <p:cNvPr id="86022" name="Text Box 33"/>
          <p:cNvSpPr txBox="1">
            <a:spLocks noChangeArrowheads="1"/>
          </p:cNvSpPr>
          <p:nvPr/>
        </p:nvSpPr>
        <p:spPr bwMode="auto">
          <a:xfrm>
            <a:off x="2138363" y="2957513"/>
            <a:ext cx="8572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Pathogen</a:t>
            </a:r>
          </a:p>
        </p:txBody>
      </p:sp>
      <p:sp>
        <p:nvSpPr>
          <p:cNvPr id="86023" name="Text Box 34"/>
          <p:cNvSpPr txBox="1">
            <a:spLocks noChangeArrowheads="1"/>
          </p:cNvSpPr>
          <p:nvPr/>
        </p:nvSpPr>
        <p:spPr bwMode="auto">
          <a:xfrm>
            <a:off x="3990975" y="3500438"/>
            <a:ext cx="8048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Host cell</a:t>
            </a:r>
          </a:p>
        </p:txBody>
      </p:sp>
      <p:sp>
        <p:nvSpPr>
          <p:cNvPr id="86024" name="Text Box 35"/>
          <p:cNvSpPr txBox="1">
            <a:spLocks noChangeArrowheads="1"/>
          </p:cNvSpPr>
          <p:nvPr/>
        </p:nvSpPr>
        <p:spPr bwMode="auto">
          <a:xfrm>
            <a:off x="5299075" y="908050"/>
            <a:ext cx="5000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 cell</a:t>
            </a:r>
          </a:p>
        </p:txBody>
      </p:sp>
      <p:sp>
        <p:nvSpPr>
          <p:cNvPr id="86025" name="Text Box 36"/>
          <p:cNvSpPr txBox="1">
            <a:spLocks noChangeArrowheads="1"/>
          </p:cNvSpPr>
          <p:nvPr/>
        </p:nvSpPr>
        <p:spPr bwMode="auto">
          <a:xfrm>
            <a:off x="5867400" y="1355725"/>
            <a:ext cx="117633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 cell antigen</a:t>
            </a:r>
            <a:br>
              <a:rPr lang="en-US" sz="1400" b="1"/>
            </a:br>
            <a:r>
              <a:rPr lang="en-US" sz="1400" b="1"/>
              <a:t>receptor</a:t>
            </a:r>
          </a:p>
        </p:txBody>
      </p:sp>
      <p:sp>
        <p:nvSpPr>
          <p:cNvPr id="86026" name="Text Box 37"/>
          <p:cNvSpPr txBox="1">
            <a:spLocks noChangeArrowheads="1"/>
          </p:cNvSpPr>
          <p:nvPr/>
        </p:nvSpPr>
        <p:spPr bwMode="auto">
          <a:xfrm>
            <a:off x="2138363" y="3778250"/>
            <a:ext cx="29210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(a) Antigen recognition by a T cell</a:t>
            </a:r>
          </a:p>
        </p:txBody>
      </p:sp>
      <p:sp>
        <p:nvSpPr>
          <p:cNvPr id="86027" name="Text Box 38"/>
          <p:cNvSpPr txBox="1">
            <a:spLocks noChangeArrowheads="1"/>
          </p:cNvSpPr>
          <p:nvPr/>
        </p:nvSpPr>
        <p:spPr bwMode="auto">
          <a:xfrm>
            <a:off x="2132013" y="6313488"/>
            <a:ext cx="3476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(b) A closer look at antigen presentation</a:t>
            </a:r>
          </a:p>
        </p:txBody>
      </p:sp>
      <p:sp>
        <p:nvSpPr>
          <p:cNvPr id="86028" name="Text Box 39"/>
          <p:cNvSpPr txBox="1">
            <a:spLocks noChangeArrowheads="1"/>
          </p:cNvSpPr>
          <p:nvPr/>
        </p:nvSpPr>
        <p:spPr bwMode="auto">
          <a:xfrm>
            <a:off x="3228975" y="4659313"/>
            <a:ext cx="8048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Antigen </a:t>
            </a:r>
            <a:br>
              <a:rPr lang="en-US" sz="1400" b="1"/>
            </a:br>
            <a:r>
              <a:rPr lang="en-US" sz="1400" b="1"/>
              <a:t>fragment</a:t>
            </a:r>
          </a:p>
        </p:txBody>
      </p:sp>
      <p:sp>
        <p:nvSpPr>
          <p:cNvPr id="86029" name="Text Box 40"/>
          <p:cNvSpPr txBox="1">
            <a:spLocks noChangeArrowheads="1"/>
          </p:cNvSpPr>
          <p:nvPr/>
        </p:nvSpPr>
        <p:spPr bwMode="auto">
          <a:xfrm>
            <a:off x="3221038" y="5195888"/>
            <a:ext cx="80486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MHC</a:t>
            </a:r>
            <a:br>
              <a:rPr lang="en-US" sz="1400" b="1"/>
            </a:br>
            <a:r>
              <a:rPr lang="en-US" sz="1400" b="1"/>
              <a:t>molecule</a:t>
            </a:r>
          </a:p>
        </p:txBody>
      </p:sp>
      <p:sp>
        <p:nvSpPr>
          <p:cNvPr id="86030" name="Text Box 41"/>
          <p:cNvSpPr txBox="1">
            <a:spLocks noChangeArrowheads="1"/>
          </p:cNvSpPr>
          <p:nvPr/>
        </p:nvSpPr>
        <p:spPr bwMode="auto">
          <a:xfrm>
            <a:off x="3222625" y="5751513"/>
            <a:ext cx="80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Host cell</a:t>
            </a:r>
          </a:p>
        </p:txBody>
      </p:sp>
      <p:sp>
        <p:nvSpPr>
          <p:cNvPr id="86031" name="Text Box 42"/>
          <p:cNvSpPr txBox="1">
            <a:spLocks noChangeArrowheads="1"/>
          </p:cNvSpPr>
          <p:nvPr/>
        </p:nvSpPr>
        <p:spPr bwMode="auto">
          <a:xfrm>
            <a:off x="6113463" y="4237038"/>
            <a:ext cx="804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Top view</a:t>
            </a:r>
          </a:p>
        </p:txBody>
      </p:sp>
      <p:sp>
        <p:nvSpPr>
          <p:cNvPr id="86032" name="Line 43"/>
          <p:cNvSpPr>
            <a:spLocks noChangeShapeType="1"/>
          </p:cNvSpPr>
          <p:nvPr/>
        </p:nvSpPr>
        <p:spPr bwMode="auto">
          <a:xfrm>
            <a:off x="2963863" y="1203325"/>
            <a:ext cx="831850" cy="331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6033" name="Line 44"/>
          <p:cNvSpPr>
            <a:spLocks noChangeShapeType="1"/>
          </p:cNvSpPr>
          <p:nvPr/>
        </p:nvSpPr>
        <p:spPr bwMode="auto">
          <a:xfrm>
            <a:off x="2963863" y="1758950"/>
            <a:ext cx="739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6034" name="Line 45"/>
          <p:cNvSpPr>
            <a:spLocks noChangeShapeType="1"/>
          </p:cNvSpPr>
          <p:nvPr/>
        </p:nvSpPr>
        <p:spPr bwMode="auto">
          <a:xfrm>
            <a:off x="2870200" y="2354263"/>
            <a:ext cx="411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6035" name="Line 46"/>
          <p:cNvSpPr>
            <a:spLocks noChangeShapeType="1"/>
          </p:cNvSpPr>
          <p:nvPr/>
        </p:nvSpPr>
        <p:spPr bwMode="auto">
          <a:xfrm>
            <a:off x="2989263" y="3082925"/>
            <a:ext cx="29210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6036" name="Line 47"/>
          <p:cNvSpPr>
            <a:spLocks noChangeShapeType="1"/>
          </p:cNvSpPr>
          <p:nvPr/>
        </p:nvSpPr>
        <p:spPr bwMode="auto">
          <a:xfrm>
            <a:off x="3810000" y="3452813"/>
            <a:ext cx="158750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6037" name="Line 48"/>
          <p:cNvSpPr>
            <a:spLocks noChangeShapeType="1"/>
          </p:cNvSpPr>
          <p:nvPr/>
        </p:nvSpPr>
        <p:spPr bwMode="auto">
          <a:xfrm>
            <a:off x="5581650" y="1455738"/>
            <a:ext cx="252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6038" name="Line 49"/>
          <p:cNvSpPr>
            <a:spLocks noChangeShapeType="1"/>
          </p:cNvSpPr>
          <p:nvPr/>
        </p:nvSpPr>
        <p:spPr bwMode="auto">
          <a:xfrm flipH="1">
            <a:off x="2778125" y="4749800"/>
            <a:ext cx="42386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6039" name="Line 50"/>
          <p:cNvSpPr>
            <a:spLocks noChangeShapeType="1"/>
          </p:cNvSpPr>
          <p:nvPr/>
        </p:nvSpPr>
        <p:spPr bwMode="auto">
          <a:xfrm>
            <a:off x="2924175" y="5291138"/>
            <a:ext cx="238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6040" name="Line 51"/>
          <p:cNvSpPr>
            <a:spLocks noChangeShapeType="1"/>
          </p:cNvSpPr>
          <p:nvPr/>
        </p:nvSpPr>
        <p:spPr bwMode="auto">
          <a:xfrm>
            <a:off x="2909888" y="5848350"/>
            <a:ext cx="265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6041" name="Line 52"/>
          <p:cNvSpPr>
            <a:spLocks noChangeShapeType="1"/>
          </p:cNvSpPr>
          <p:nvPr/>
        </p:nvSpPr>
        <p:spPr bwMode="auto">
          <a:xfrm>
            <a:off x="3914775" y="4789488"/>
            <a:ext cx="6889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6042" name="Line 53"/>
          <p:cNvSpPr>
            <a:spLocks noChangeShapeType="1"/>
          </p:cNvSpPr>
          <p:nvPr/>
        </p:nvSpPr>
        <p:spPr bwMode="auto">
          <a:xfrm>
            <a:off x="3676650" y="5291138"/>
            <a:ext cx="741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6043" name="Line 54"/>
          <p:cNvSpPr>
            <a:spLocks noChangeShapeType="1"/>
          </p:cNvSpPr>
          <p:nvPr/>
        </p:nvSpPr>
        <p:spPr bwMode="auto">
          <a:xfrm>
            <a:off x="4008438" y="5848350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36" descr="43_12aRecognitionT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136525"/>
            <a:ext cx="81946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490538" y="955675"/>
            <a:ext cx="1354137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Displayed</a:t>
            </a:r>
            <a:br>
              <a:rPr lang="en-US" b="1"/>
            </a:br>
            <a:r>
              <a:rPr lang="en-US" b="1"/>
              <a:t>antigen</a:t>
            </a:r>
            <a:br>
              <a:rPr lang="en-US" b="1"/>
            </a:br>
            <a:r>
              <a:rPr lang="en-US" b="1"/>
              <a:t>fragment</a:t>
            </a:r>
          </a:p>
        </p:txBody>
      </p:sp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495300" y="2271713"/>
            <a:ext cx="13970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MHC </a:t>
            </a:r>
            <a:br>
              <a:rPr lang="en-US" b="1"/>
            </a:br>
            <a:r>
              <a:rPr lang="en-US" b="1"/>
              <a:t>molecule</a:t>
            </a:r>
          </a:p>
        </p:txBody>
      </p:sp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498475" y="3619500"/>
            <a:ext cx="1397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Antigen</a:t>
            </a:r>
            <a:br>
              <a:rPr lang="en-US" b="1"/>
            </a:br>
            <a:r>
              <a:rPr lang="en-US" b="1"/>
              <a:t>fragment</a:t>
            </a:r>
          </a:p>
        </p:txBody>
      </p:sp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500063" y="4797425"/>
            <a:ext cx="1465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Pathogen</a:t>
            </a:r>
          </a:p>
        </p:txBody>
      </p:sp>
      <p:sp>
        <p:nvSpPr>
          <p:cNvPr id="88070" name="Text Box 8"/>
          <p:cNvSpPr txBox="1">
            <a:spLocks noChangeArrowheads="1"/>
          </p:cNvSpPr>
          <p:nvPr/>
        </p:nvSpPr>
        <p:spPr bwMode="auto">
          <a:xfrm>
            <a:off x="3581400" y="5724525"/>
            <a:ext cx="13747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Host cell</a:t>
            </a:r>
          </a:p>
        </p:txBody>
      </p:sp>
      <p:sp>
        <p:nvSpPr>
          <p:cNvPr id="88071" name="Text Box 9"/>
          <p:cNvSpPr txBox="1">
            <a:spLocks noChangeArrowheads="1"/>
          </p:cNvSpPr>
          <p:nvPr/>
        </p:nvSpPr>
        <p:spPr bwMode="auto">
          <a:xfrm>
            <a:off x="5762625" y="1384300"/>
            <a:ext cx="8540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T cell</a:t>
            </a:r>
          </a:p>
        </p:txBody>
      </p:sp>
      <p:sp>
        <p:nvSpPr>
          <p:cNvPr id="88072" name="Text Box 10"/>
          <p:cNvSpPr txBox="1">
            <a:spLocks noChangeArrowheads="1"/>
          </p:cNvSpPr>
          <p:nvPr/>
        </p:nvSpPr>
        <p:spPr bwMode="auto">
          <a:xfrm>
            <a:off x="6713538" y="2124075"/>
            <a:ext cx="20097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T cell antigen</a:t>
            </a:r>
            <a:br>
              <a:rPr lang="en-US" b="1"/>
            </a:br>
            <a:r>
              <a:rPr lang="en-US" b="1"/>
              <a:t>receptor</a:t>
            </a:r>
          </a:p>
        </p:txBody>
      </p:sp>
      <p:sp>
        <p:nvSpPr>
          <p:cNvPr id="88073" name="Text Box 11"/>
          <p:cNvSpPr txBox="1">
            <a:spLocks noChangeArrowheads="1"/>
          </p:cNvSpPr>
          <p:nvPr/>
        </p:nvSpPr>
        <p:spPr bwMode="auto">
          <a:xfrm>
            <a:off x="512763" y="6172200"/>
            <a:ext cx="499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(a) Antigen recognition by a T cell</a:t>
            </a:r>
          </a:p>
        </p:txBody>
      </p:sp>
      <p:sp>
        <p:nvSpPr>
          <p:cNvPr id="88074" name="Line 30"/>
          <p:cNvSpPr>
            <a:spLocks noChangeShapeType="1"/>
          </p:cNvSpPr>
          <p:nvPr/>
        </p:nvSpPr>
        <p:spPr bwMode="auto">
          <a:xfrm>
            <a:off x="1865313" y="1878013"/>
            <a:ext cx="1389062" cy="569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8075" name="Line 31"/>
          <p:cNvSpPr>
            <a:spLocks noChangeShapeType="1"/>
          </p:cNvSpPr>
          <p:nvPr/>
        </p:nvSpPr>
        <p:spPr bwMode="auto">
          <a:xfrm>
            <a:off x="1892300" y="2817813"/>
            <a:ext cx="1216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8076" name="Line 32"/>
          <p:cNvSpPr>
            <a:spLocks noChangeShapeType="1"/>
          </p:cNvSpPr>
          <p:nvPr/>
        </p:nvSpPr>
        <p:spPr bwMode="auto">
          <a:xfrm>
            <a:off x="1706563" y="3822700"/>
            <a:ext cx="714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8077" name="Line 33"/>
          <p:cNvSpPr>
            <a:spLocks noChangeShapeType="1"/>
          </p:cNvSpPr>
          <p:nvPr/>
        </p:nvSpPr>
        <p:spPr bwMode="auto">
          <a:xfrm>
            <a:off x="1931988" y="5027613"/>
            <a:ext cx="488950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8078" name="Line 34"/>
          <p:cNvSpPr>
            <a:spLocks noChangeShapeType="1"/>
          </p:cNvSpPr>
          <p:nvPr/>
        </p:nvSpPr>
        <p:spPr bwMode="auto">
          <a:xfrm>
            <a:off x="3294063" y="5649913"/>
            <a:ext cx="265112" cy="22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8079" name="Line 35"/>
          <p:cNvSpPr>
            <a:spLocks noChangeShapeType="1"/>
          </p:cNvSpPr>
          <p:nvPr/>
        </p:nvSpPr>
        <p:spPr bwMode="auto">
          <a:xfrm>
            <a:off x="6256338" y="2314575"/>
            <a:ext cx="423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880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43.12a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43.12b</a:t>
            </a:r>
          </a:p>
        </p:txBody>
      </p:sp>
      <p:pic>
        <p:nvPicPr>
          <p:cNvPr id="90114" name="Picture 36" descr="43_12bRecognitionT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325563"/>
            <a:ext cx="830421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12"/>
          <p:cNvSpPr txBox="1">
            <a:spLocks noChangeArrowheads="1"/>
          </p:cNvSpPr>
          <p:nvPr/>
        </p:nvSpPr>
        <p:spPr bwMode="auto">
          <a:xfrm>
            <a:off x="466725" y="5002213"/>
            <a:ext cx="59245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(b) A closer look at antigen presentation</a:t>
            </a:r>
          </a:p>
        </p:txBody>
      </p:sp>
      <p:sp>
        <p:nvSpPr>
          <p:cNvPr id="90116" name="Text Box 13"/>
          <p:cNvSpPr txBox="1">
            <a:spLocks noChangeArrowheads="1"/>
          </p:cNvSpPr>
          <p:nvPr/>
        </p:nvSpPr>
        <p:spPr bwMode="auto">
          <a:xfrm>
            <a:off x="2314575" y="2147888"/>
            <a:ext cx="13716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Antigen </a:t>
            </a:r>
            <a:br>
              <a:rPr lang="en-US" b="1"/>
            </a:br>
            <a:r>
              <a:rPr lang="en-US" b="1"/>
              <a:t>fragment</a:t>
            </a:r>
          </a:p>
        </p:txBody>
      </p:sp>
      <p:sp>
        <p:nvSpPr>
          <p:cNvPr id="90117" name="Text Box 14"/>
          <p:cNvSpPr txBox="1">
            <a:spLocks noChangeArrowheads="1"/>
          </p:cNvSpPr>
          <p:nvPr/>
        </p:nvSpPr>
        <p:spPr bwMode="auto">
          <a:xfrm>
            <a:off x="2322513" y="3067050"/>
            <a:ext cx="1371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MHC</a:t>
            </a:r>
            <a:br>
              <a:rPr lang="en-US" b="1"/>
            </a:br>
            <a:r>
              <a:rPr lang="en-US" b="1"/>
              <a:t>molecule</a:t>
            </a:r>
          </a:p>
        </p:txBody>
      </p:sp>
      <p:sp>
        <p:nvSpPr>
          <p:cNvPr id="90118" name="Text Box 15"/>
          <p:cNvSpPr txBox="1">
            <a:spLocks noChangeArrowheads="1"/>
          </p:cNvSpPr>
          <p:nvPr/>
        </p:nvSpPr>
        <p:spPr bwMode="auto">
          <a:xfrm>
            <a:off x="2309813" y="4017963"/>
            <a:ext cx="1371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Host cell</a:t>
            </a:r>
          </a:p>
        </p:txBody>
      </p:sp>
      <p:sp>
        <p:nvSpPr>
          <p:cNvPr id="90119" name="Text Box 16"/>
          <p:cNvSpPr txBox="1">
            <a:spLocks noChangeArrowheads="1"/>
          </p:cNvSpPr>
          <p:nvPr/>
        </p:nvSpPr>
        <p:spPr bwMode="auto">
          <a:xfrm>
            <a:off x="7264400" y="1420813"/>
            <a:ext cx="1371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/>
              <a:t>Top view</a:t>
            </a:r>
          </a:p>
        </p:txBody>
      </p:sp>
      <p:sp>
        <p:nvSpPr>
          <p:cNvPr id="90120" name="Line 30"/>
          <p:cNvSpPr>
            <a:spLocks noChangeShapeType="1"/>
          </p:cNvSpPr>
          <p:nvPr/>
        </p:nvSpPr>
        <p:spPr bwMode="auto">
          <a:xfrm flipH="1">
            <a:off x="1535113" y="2301875"/>
            <a:ext cx="73977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90121" name="Line 31"/>
          <p:cNvSpPr>
            <a:spLocks noChangeShapeType="1"/>
          </p:cNvSpPr>
          <p:nvPr/>
        </p:nvSpPr>
        <p:spPr bwMode="auto">
          <a:xfrm>
            <a:off x="3505200" y="2354263"/>
            <a:ext cx="1138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90122" name="Line 32"/>
          <p:cNvSpPr>
            <a:spLocks noChangeShapeType="1"/>
          </p:cNvSpPr>
          <p:nvPr/>
        </p:nvSpPr>
        <p:spPr bwMode="auto">
          <a:xfrm>
            <a:off x="1798638" y="3241675"/>
            <a:ext cx="463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90123" name="Line 33"/>
          <p:cNvSpPr>
            <a:spLocks noChangeShapeType="1"/>
          </p:cNvSpPr>
          <p:nvPr/>
        </p:nvSpPr>
        <p:spPr bwMode="auto">
          <a:xfrm>
            <a:off x="3108325" y="3227388"/>
            <a:ext cx="1257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90124" name="Line 34"/>
          <p:cNvSpPr>
            <a:spLocks noChangeShapeType="1"/>
          </p:cNvSpPr>
          <p:nvPr/>
        </p:nvSpPr>
        <p:spPr bwMode="auto">
          <a:xfrm>
            <a:off x="1798638" y="4194175"/>
            <a:ext cx="463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90125" name="Line 35"/>
          <p:cNvSpPr>
            <a:spLocks noChangeShapeType="1"/>
          </p:cNvSpPr>
          <p:nvPr/>
        </p:nvSpPr>
        <p:spPr bwMode="auto">
          <a:xfrm>
            <a:off x="3651250" y="4179888"/>
            <a:ext cx="608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3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 Cell and T Cell Development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7950"/>
            <a:ext cx="8534400" cy="3841750"/>
          </a:xfrm>
        </p:spPr>
        <p:txBody>
          <a:bodyPr/>
          <a:lstStyle/>
          <a:p>
            <a:pPr eaLnBrk="1" hangingPunct="1"/>
            <a:r>
              <a:rPr lang="en-US" sz="2800" smtClean="0"/>
              <a:t>The adaptive immune system has four major characteristics</a:t>
            </a:r>
          </a:p>
          <a:p>
            <a:pPr marL="977900" lvl="1" indent="-293688" eaLnBrk="1" hangingPunct="1"/>
            <a:r>
              <a:rPr lang="en-US" sz="2600" smtClean="0"/>
              <a:t>Diversity of lymphocytes and receptors</a:t>
            </a:r>
          </a:p>
          <a:p>
            <a:pPr marL="977900" lvl="1" indent="-293688" eaLnBrk="1" hangingPunct="1"/>
            <a:r>
              <a:rPr lang="en-US" sz="2600" smtClean="0"/>
              <a:t>Self-tolerance; lack of reactivity against an animal</a:t>
            </a:r>
            <a:r>
              <a:rPr lang="ja-JP" altLang="en-US" sz="2600" smtClean="0"/>
              <a:t>’</a:t>
            </a:r>
            <a:r>
              <a:rPr lang="en-US" altLang="ja-JP" sz="2600" smtClean="0"/>
              <a:t>s own molecules</a:t>
            </a:r>
          </a:p>
          <a:p>
            <a:pPr marL="977900" lvl="1" indent="-293688" eaLnBrk="1" hangingPunct="1"/>
            <a:r>
              <a:rPr lang="en-US" sz="2600" smtClean="0"/>
              <a:t>B and T cells proliferate after activation</a:t>
            </a:r>
          </a:p>
          <a:p>
            <a:pPr marL="977900" lvl="1" indent="-293688" eaLnBrk="1" hangingPunct="1"/>
            <a:r>
              <a:rPr lang="en-US" sz="2600" smtClean="0"/>
              <a:t>Immunological memory</a:t>
            </a:r>
          </a:p>
          <a:p>
            <a:pPr eaLnBrk="1" hangingPunct="1"/>
            <a:endParaRPr lang="en-US" sz="2900" smtClean="0"/>
          </a:p>
        </p:txBody>
      </p:sp>
      <p:grpSp>
        <p:nvGrpSpPr>
          <p:cNvPr id="92163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9216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2164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0200"/>
            <a:ext cx="8534400" cy="914400"/>
          </a:xfrm>
        </p:spPr>
        <p:txBody>
          <a:bodyPr/>
          <a:lstStyle/>
          <a:p>
            <a:pPr eaLnBrk="1" hangingPunct="1"/>
            <a:r>
              <a:rPr lang="en-US" i="1" smtClean="0"/>
              <a:t>Generation of B and T Cell Diversity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197350"/>
          </a:xfrm>
        </p:spPr>
        <p:txBody>
          <a:bodyPr/>
          <a:lstStyle/>
          <a:p>
            <a:pPr eaLnBrk="1" hangingPunct="1"/>
            <a:r>
              <a:rPr lang="en-US" sz="2800" smtClean="0"/>
              <a:t>By combining variable elements, the immune system assembles a diverse variety of antigen receptors</a:t>
            </a:r>
          </a:p>
          <a:p>
            <a:pPr eaLnBrk="1" hangingPunct="1"/>
            <a:r>
              <a:rPr lang="en-US" sz="2800" smtClean="0"/>
              <a:t>The immunoglobulin (Ig) gene encodes one chain of the B cell receptor </a:t>
            </a:r>
          </a:p>
          <a:p>
            <a:pPr eaLnBrk="1" hangingPunct="1"/>
            <a:r>
              <a:rPr lang="en-US" sz="2800" smtClean="0"/>
              <a:t>Many different chains can be produced from the same gene by rearrangement of the DNA</a:t>
            </a:r>
          </a:p>
          <a:p>
            <a:pPr eaLnBrk="1" hangingPunct="1"/>
            <a:r>
              <a:rPr lang="en-US" sz="2800" smtClean="0"/>
              <a:t>Rearranged DNA is transcribed and translated and the antigen receptor formed</a:t>
            </a:r>
          </a:p>
        </p:txBody>
      </p:sp>
      <p:grpSp>
        <p:nvGrpSpPr>
          <p:cNvPr id="93187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9319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3188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82" descr="43_13GeneRearrangemen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12725"/>
            <a:ext cx="85486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Text Box 4"/>
          <p:cNvSpPr txBox="1">
            <a:spLocks noChangeArrowheads="1"/>
          </p:cNvSpPr>
          <p:nvPr/>
        </p:nvSpPr>
        <p:spPr bwMode="auto">
          <a:xfrm>
            <a:off x="387350" y="303213"/>
            <a:ext cx="15462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DNA of</a:t>
            </a:r>
            <a:br>
              <a:rPr lang="en-US" sz="1600" b="1"/>
            </a:br>
            <a:r>
              <a:rPr lang="en-US" sz="1600" b="1"/>
              <a:t>undifferentiated</a:t>
            </a:r>
            <a:br>
              <a:rPr lang="en-US" sz="1600" b="1"/>
            </a:br>
            <a:r>
              <a:rPr lang="en-US" sz="1600" b="1"/>
              <a:t>B cell</a:t>
            </a:r>
          </a:p>
        </p:txBody>
      </p:sp>
      <p:sp>
        <p:nvSpPr>
          <p:cNvPr id="94211" name="Text Box 16"/>
          <p:cNvSpPr txBox="1">
            <a:spLocks noChangeArrowheads="1"/>
          </p:cNvSpPr>
          <p:nvPr/>
        </p:nvSpPr>
        <p:spPr bwMode="auto">
          <a:xfrm>
            <a:off x="381000" y="1871663"/>
            <a:ext cx="13081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DNA of</a:t>
            </a:r>
            <a:br>
              <a:rPr lang="en-US" sz="1600" b="1"/>
            </a:br>
            <a:r>
              <a:rPr lang="en-US" sz="1600" b="1"/>
              <a:t>differentiated</a:t>
            </a:r>
            <a:br>
              <a:rPr lang="en-US" sz="1600" b="1"/>
            </a:br>
            <a:r>
              <a:rPr lang="en-US" sz="1600" b="1"/>
              <a:t>B cell</a:t>
            </a:r>
          </a:p>
        </p:txBody>
      </p:sp>
      <p:sp>
        <p:nvSpPr>
          <p:cNvPr id="94212" name="Text Box 17"/>
          <p:cNvSpPr txBox="1">
            <a:spLocks noChangeArrowheads="1"/>
          </p:cNvSpPr>
          <p:nvPr/>
        </p:nvSpPr>
        <p:spPr bwMode="auto">
          <a:xfrm>
            <a:off x="4389438" y="1355725"/>
            <a:ext cx="44434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Recombination deletes DNA between</a:t>
            </a:r>
            <a:br>
              <a:rPr lang="en-US" sz="1600" b="1"/>
            </a:br>
            <a:r>
              <a:rPr lang="en-US" sz="1600" b="1"/>
              <a:t>randomly selected </a:t>
            </a:r>
            <a:r>
              <a:rPr lang="en-US" sz="1600" b="1" i="1"/>
              <a:t>V</a:t>
            </a:r>
            <a:r>
              <a:rPr lang="en-US" sz="1600" b="1"/>
              <a:t> segment and </a:t>
            </a:r>
            <a:r>
              <a:rPr lang="en-US" sz="1600" b="1" i="1"/>
              <a:t>J</a:t>
            </a:r>
            <a:r>
              <a:rPr lang="en-US" sz="1600" b="1"/>
              <a:t> segment</a:t>
            </a:r>
          </a:p>
        </p:txBody>
      </p:sp>
      <p:sp>
        <p:nvSpPr>
          <p:cNvPr id="94213" name="Text Box 18"/>
          <p:cNvSpPr txBox="1">
            <a:spLocks noChangeArrowheads="1"/>
          </p:cNvSpPr>
          <p:nvPr/>
        </p:nvSpPr>
        <p:spPr bwMode="auto">
          <a:xfrm>
            <a:off x="4059238" y="2479675"/>
            <a:ext cx="15732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Functional gene</a:t>
            </a:r>
          </a:p>
        </p:txBody>
      </p:sp>
      <p:sp>
        <p:nvSpPr>
          <p:cNvPr id="94214" name="Text Box 19"/>
          <p:cNvSpPr txBox="1">
            <a:spLocks noChangeArrowheads="1"/>
          </p:cNvSpPr>
          <p:nvPr/>
        </p:nvSpPr>
        <p:spPr bwMode="auto">
          <a:xfrm>
            <a:off x="4395788" y="2844800"/>
            <a:ext cx="13081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Transcription</a:t>
            </a:r>
          </a:p>
        </p:txBody>
      </p:sp>
      <p:sp>
        <p:nvSpPr>
          <p:cNvPr id="94215" name="Text Box 20"/>
          <p:cNvSpPr txBox="1">
            <a:spLocks noChangeArrowheads="1"/>
          </p:cNvSpPr>
          <p:nvPr/>
        </p:nvSpPr>
        <p:spPr bwMode="auto">
          <a:xfrm>
            <a:off x="4402138" y="4029075"/>
            <a:ext cx="15986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RNA processing</a:t>
            </a:r>
          </a:p>
        </p:txBody>
      </p:sp>
      <p:sp>
        <p:nvSpPr>
          <p:cNvPr id="94216" name="Text Box 21"/>
          <p:cNvSpPr txBox="1">
            <a:spLocks noChangeArrowheads="1"/>
          </p:cNvSpPr>
          <p:nvPr/>
        </p:nvSpPr>
        <p:spPr bwMode="auto">
          <a:xfrm>
            <a:off x="4364038" y="5114925"/>
            <a:ext cx="11239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Translation</a:t>
            </a:r>
          </a:p>
        </p:txBody>
      </p:sp>
      <p:sp>
        <p:nvSpPr>
          <p:cNvPr id="94217" name="Text Box 22"/>
          <p:cNvSpPr txBox="1">
            <a:spLocks noChangeArrowheads="1"/>
          </p:cNvSpPr>
          <p:nvPr/>
        </p:nvSpPr>
        <p:spPr bwMode="auto">
          <a:xfrm>
            <a:off x="1981200" y="3475038"/>
            <a:ext cx="1016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pre-mRNA</a:t>
            </a:r>
          </a:p>
        </p:txBody>
      </p:sp>
      <p:sp>
        <p:nvSpPr>
          <p:cNvPr id="94218" name="Text Box 23"/>
          <p:cNvSpPr txBox="1">
            <a:spLocks noChangeArrowheads="1"/>
          </p:cNvSpPr>
          <p:nvPr/>
        </p:nvSpPr>
        <p:spPr bwMode="auto">
          <a:xfrm>
            <a:off x="2081213" y="4621213"/>
            <a:ext cx="6588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mRNA</a:t>
            </a:r>
          </a:p>
        </p:txBody>
      </p:sp>
      <p:sp>
        <p:nvSpPr>
          <p:cNvPr id="94219" name="Text Box 24"/>
          <p:cNvSpPr txBox="1">
            <a:spLocks noChangeArrowheads="1"/>
          </p:cNvSpPr>
          <p:nvPr/>
        </p:nvSpPr>
        <p:spPr bwMode="auto">
          <a:xfrm>
            <a:off x="995363" y="5705475"/>
            <a:ext cx="23241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Light-chain polypeptide</a:t>
            </a:r>
          </a:p>
        </p:txBody>
      </p:sp>
      <p:sp>
        <p:nvSpPr>
          <p:cNvPr id="94220" name="Text Box 25"/>
          <p:cNvSpPr txBox="1">
            <a:spLocks noChangeArrowheads="1"/>
          </p:cNvSpPr>
          <p:nvPr/>
        </p:nvSpPr>
        <p:spPr bwMode="auto">
          <a:xfrm>
            <a:off x="5386388" y="5849938"/>
            <a:ext cx="1663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Antigen receptor</a:t>
            </a:r>
          </a:p>
        </p:txBody>
      </p:sp>
      <p:sp>
        <p:nvSpPr>
          <p:cNvPr id="94221" name="Text Box 26"/>
          <p:cNvSpPr txBox="1">
            <a:spLocks noChangeArrowheads="1"/>
          </p:cNvSpPr>
          <p:nvPr/>
        </p:nvSpPr>
        <p:spPr bwMode="auto">
          <a:xfrm>
            <a:off x="5419725" y="6305550"/>
            <a:ext cx="5794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/>
              <a:t>B cell</a:t>
            </a:r>
          </a:p>
        </p:txBody>
      </p:sp>
      <p:sp>
        <p:nvSpPr>
          <p:cNvPr id="94222" name="Text Box 27"/>
          <p:cNvSpPr txBox="1">
            <a:spLocks noChangeArrowheads="1"/>
          </p:cNvSpPr>
          <p:nvPr/>
        </p:nvSpPr>
        <p:spPr bwMode="auto">
          <a:xfrm>
            <a:off x="2960688" y="6121400"/>
            <a:ext cx="8048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/>
              <a:t>Variable</a:t>
            </a:r>
            <a:br>
              <a:rPr lang="en-US" sz="1600" b="1"/>
            </a:br>
            <a:r>
              <a:rPr lang="en-US" sz="1600" b="1"/>
              <a:t>region</a:t>
            </a:r>
          </a:p>
        </p:txBody>
      </p:sp>
      <p:sp>
        <p:nvSpPr>
          <p:cNvPr id="94223" name="Text Box 28"/>
          <p:cNvSpPr txBox="1">
            <a:spLocks noChangeArrowheads="1"/>
          </p:cNvSpPr>
          <p:nvPr/>
        </p:nvSpPr>
        <p:spPr bwMode="auto">
          <a:xfrm>
            <a:off x="4049713" y="6115050"/>
            <a:ext cx="8048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600" b="1"/>
              <a:t>Constant</a:t>
            </a:r>
            <a:br>
              <a:rPr lang="en-US" sz="1600" b="1"/>
            </a:br>
            <a:r>
              <a:rPr lang="en-US" sz="1600" b="1"/>
              <a:t>region</a:t>
            </a:r>
          </a:p>
        </p:txBody>
      </p:sp>
      <p:sp>
        <p:nvSpPr>
          <p:cNvPr id="94224" name="AutoShape 29"/>
          <p:cNvSpPr>
            <a:spLocks/>
          </p:cNvSpPr>
          <p:nvPr/>
        </p:nvSpPr>
        <p:spPr bwMode="auto">
          <a:xfrm rot="5400000">
            <a:off x="5395119" y="-359568"/>
            <a:ext cx="206375" cy="3189287"/>
          </a:xfrm>
          <a:prstGeom prst="rightBrace">
            <a:avLst>
              <a:gd name="adj1" fmla="val 12878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>
              <a:latin typeface="Times" charset="0"/>
            </a:endParaRPr>
          </a:p>
        </p:txBody>
      </p:sp>
      <p:sp>
        <p:nvSpPr>
          <p:cNvPr id="94225" name="AutoShape 30"/>
          <p:cNvSpPr>
            <a:spLocks/>
          </p:cNvSpPr>
          <p:nvPr/>
        </p:nvSpPr>
        <p:spPr bwMode="auto">
          <a:xfrm rot="5400000">
            <a:off x="4714875" y="1552575"/>
            <a:ext cx="206375" cy="1812925"/>
          </a:xfrm>
          <a:prstGeom prst="rightBrace">
            <a:avLst>
              <a:gd name="adj1" fmla="val 732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>
              <a:latin typeface="Times" charset="0"/>
            </a:endParaRPr>
          </a:p>
        </p:txBody>
      </p:sp>
      <p:sp>
        <p:nvSpPr>
          <p:cNvPr id="94226" name="AutoShape 31"/>
          <p:cNvSpPr>
            <a:spLocks/>
          </p:cNvSpPr>
          <p:nvPr/>
        </p:nvSpPr>
        <p:spPr bwMode="auto">
          <a:xfrm rot="5400000">
            <a:off x="3610769" y="5791994"/>
            <a:ext cx="139700" cy="544512"/>
          </a:xfrm>
          <a:prstGeom prst="rightBrace">
            <a:avLst>
              <a:gd name="adj1" fmla="val 3248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>
              <a:latin typeface="Times" charset="0"/>
            </a:endParaRPr>
          </a:p>
        </p:txBody>
      </p:sp>
      <p:sp>
        <p:nvSpPr>
          <p:cNvPr id="94227" name="AutoShape 32"/>
          <p:cNvSpPr>
            <a:spLocks/>
          </p:cNvSpPr>
          <p:nvPr/>
        </p:nvSpPr>
        <p:spPr bwMode="auto">
          <a:xfrm rot="5400000">
            <a:off x="4148138" y="5837237"/>
            <a:ext cx="139700" cy="492125"/>
          </a:xfrm>
          <a:prstGeom prst="rightBrace">
            <a:avLst>
              <a:gd name="adj1" fmla="val 293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>
              <a:latin typeface="Times" charset="0"/>
            </a:endParaRPr>
          </a:p>
        </p:txBody>
      </p:sp>
      <p:sp>
        <p:nvSpPr>
          <p:cNvPr id="94228" name="Line 33"/>
          <p:cNvSpPr>
            <a:spLocks noChangeShapeType="1"/>
          </p:cNvSpPr>
          <p:nvPr/>
        </p:nvSpPr>
        <p:spPr bwMode="auto">
          <a:xfrm>
            <a:off x="6005513" y="6413500"/>
            <a:ext cx="50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grpSp>
        <p:nvGrpSpPr>
          <p:cNvPr id="94229" name="Group 36"/>
          <p:cNvGrpSpPr>
            <a:grpSpLocks/>
          </p:cNvGrpSpPr>
          <p:nvPr/>
        </p:nvGrpSpPr>
        <p:grpSpPr bwMode="auto">
          <a:xfrm>
            <a:off x="4073525" y="2827338"/>
            <a:ext cx="252413" cy="254000"/>
            <a:chOff x="492" y="2133"/>
            <a:chExt cx="159" cy="160"/>
          </a:xfrm>
        </p:grpSpPr>
        <p:sp>
          <p:nvSpPr>
            <p:cNvPr id="94276" name="Oval 34"/>
            <p:cNvSpPr>
              <a:spLocks noChangeArrowheads="1"/>
            </p:cNvSpPr>
            <p:nvPr/>
          </p:nvSpPr>
          <p:spPr bwMode="auto">
            <a:xfrm>
              <a:off x="492" y="2133"/>
              <a:ext cx="158" cy="159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94277" name="Text Box 35"/>
            <p:cNvSpPr txBox="1">
              <a:spLocks noChangeArrowheads="1"/>
            </p:cNvSpPr>
            <p:nvPr/>
          </p:nvSpPr>
          <p:spPr bwMode="auto">
            <a:xfrm>
              <a:off x="536" y="2137"/>
              <a:ext cx="115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4230" name="Group 37"/>
          <p:cNvGrpSpPr>
            <a:grpSpLocks/>
          </p:cNvGrpSpPr>
          <p:nvPr/>
        </p:nvGrpSpPr>
        <p:grpSpPr bwMode="auto">
          <a:xfrm>
            <a:off x="4079875" y="4010025"/>
            <a:ext cx="252413" cy="254000"/>
            <a:chOff x="492" y="2133"/>
            <a:chExt cx="159" cy="160"/>
          </a:xfrm>
        </p:grpSpPr>
        <p:sp>
          <p:nvSpPr>
            <p:cNvPr id="94274" name="Oval 38"/>
            <p:cNvSpPr>
              <a:spLocks noChangeArrowheads="1"/>
            </p:cNvSpPr>
            <p:nvPr/>
          </p:nvSpPr>
          <p:spPr bwMode="auto">
            <a:xfrm>
              <a:off x="492" y="2133"/>
              <a:ext cx="158" cy="159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94275" name="Text Box 39"/>
            <p:cNvSpPr txBox="1">
              <a:spLocks noChangeArrowheads="1"/>
            </p:cNvSpPr>
            <p:nvPr/>
          </p:nvSpPr>
          <p:spPr bwMode="auto">
            <a:xfrm>
              <a:off x="536" y="2137"/>
              <a:ext cx="115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4231" name="Group 40"/>
          <p:cNvGrpSpPr>
            <a:grpSpLocks/>
          </p:cNvGrpSpPr>
          <p:nvPr/>
        </p:nvGrpSpPr>
        <p:grpSpPr bwMode="auto">
          <a:xfrm>
            <a:off x="4079875" y="5095875"/>
            <a:ext cx="252413" cy="254000"/>
            <a:chOff x="492" y="2133"/>
            <a:chExt cx="159" cy="160"/>
          </a:xfrm>
        </p:grpSpPr>
        <p:sp>
          <p:nvSpPr>
            <p:cNvPr id="94272" name="Oval 41"/>
            <p:cNvSpPr>
              <a:spLocks noChangeArrowheads="1"/>
            </p:cNvSpPr>
            <p:nvPr/>
          </p:nvSpPr>
          <p:spPr bwMode="auto">
            <a:xfrm>
              <a:off x="492" y="2133"/>
              <a:ext cx="158" cy="159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94273" name="Text Box 42"/>
            <p:cNvSpPr txBox="1">
              <a:spLocks noChangeArrowheads="1"/>
            </p:cNvSpPr>
            <p:nvPr/>
          </p:nvSpPr>
          <p:spPr bwMode="auto">
            <a:xfrm>
              <a:off x="536" y="2137"/>
              <a:ext cx="115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4232" name="Group 43"/>
          <p:cNvGrpSpPr>
            <a:grpSpLocks/>
          </p:cNvGrpSpPr>
          <p:nvPr/>
        </p:nvGrpSpPr>
        <p:grpSpPr bwMode="auto">
          <a:xfrm>
            <a:off x="4079875" y="1350963"/>
            <a:ext cx="252413" cy="254000"/>
            <a:chOff x="492" y="2133"/>
            <a:chExt cx="159" cy="160"/>
          </a:xfrm>
        </p:grpSpPr>
        <p:sp>
          <p:nvSpPr>
            <p:cNvPr id="94270" name="Oval 44"/>
            <p:cNvSpPr>
              <a:spLocks noChangeArrowheads="1"/>
            </p:cNvSpPr>
            <p:nvPr/>
          </p:nvSpPr>
          <p:spPr bwMode="auto">
            <a:xfrm>
              <a:off x="492" y="2133"/>
              <a:ext cx="158" cy="159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94271" name="Text Box 45"/>
            <p:cNvSpPr txBox="1">
              <a:spLocks noChangeArrowheads="1"/>
            </p:cNvSpPr>
            <p:nvPr/>
          </p:nvSpPr>
          <p:spPr bwMode="auto">
            <a:xfrm>
              <a:off x="536" y="2137"/>
              <a:ext cx="115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6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94233" name="Text Box 46"/>
          <p:cNvSpPr txBox="1">
            <a:spLocks noChangeArrowheads="1"/>
          </p:cNvSpPr>
          <p:nvPr/>
        </p:nvSpPr>
        <p:spPr bwMode="auto">
          <a:xfrm>
            <a:off x="4640263" y="4651375"/>
            <a:ext cx="8588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Poly-A tail</a:t>
            </a:r>
          </a:p>
        </p:txBody>
      </p:sp>
      <p:sp>
        <p:nvSpPr>
          <p:cNvPr id="94234" name="Text Box 47"/>
          <p:cNvSpPr txBox="1">
            <a:spLocks noChangeArrowheads="1"/>
          </p:cNvSpPr>
          <p:nvPr/>
        </p:nvSpPr>
        <p:spPr bwMode="auto">
          <a:xfrm>
            <a:off x="2874963" y="4645025"/>
            <a:ext cx="3286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Cap</a:t>
            </a:r>
          </a:p>
        </p:txBody>
      </p:sp>
      <p:sp>
        <p:nvSpPr>
          <p:cNvPr id="94235" name="Text Box 48"/>
          <p:cNvSpPr txBox="1">
            <a:spLocks noChangeArrowheads="1"/>
          </p:cNvSpPr>
          <p:nvPr/>
        </p:nvSpPr>
        <p:spPr bwMode="auto">
          <a:xfrm>
            <a:off x="3481388" y="4632325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V</a:t>
            </a:r>
            <a:r>
              <a:rPr lang="en-US" sz="1300" b="1" baseline="-25000"/>
              <a:t>39</a:t>
            </a:r>
            <a:endParaRPr lang="en-US" sz="1300" b="1"/>
          </a:p>
        </p:txBody>
      </p:sp>
      <p:sp>
        <p:nvSpPr>
          <p:cNvPr id="94236" name="Text Box 49"/>
          <p:cNvSpPr txBox="1">
            <a:spLocks noChangeArrowheads="1"/>
          </p:cNvSpPr>
          <p:nvPr/>
        </p:nvSpPr>
        <p:spPr bwMode="auto">
          <a:xfrm>
            <a:off x="3790950" y="4625975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J</a:t>
            </a:r>
            <a:r>
              <a:rPr lang="en-US" sz="1300" b="1" baseline="-25000"/>
              <a:t>5</a:t>
            </a:r>
            <a:endParaRPr lang="en-US" sz="1300" b="1"/>
          </a:p>
        </p:txBody>
      </p:sp>
      <p:sp>
        <p:nvSpPr>
          <p:cNvPr id="94237" name="Text Box 50"/>
          <p:cNvSpPr txBox="1">
            <a:spLocks noChangeArrowheads="1"/>
          </p:cNvSpPr>
          <p:nvPr/>
        </p:nvSpPr>
        <p:spPr bwMode="auto">
          <a:xfrm>
            <a:off x="3611563" y="3454400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J</a:t>
            </a:r>
            <a:r>
              <a:rPr lang="en-US" sz="1300" b="1" baseline="-25000"/>
              <a:t>5</a:t>
            </a:r>
            <a:endParaRPr lang="en-US" sz="1300" b="1"/>
          </a:p>
        </p:txBody>
      </p:sp>
      <p:sp>
        <p:nvSpPr>
          <p:cNvPr id="94238" name="Text Box 51"/>
          <p:cNvSpPr txBox="1">
            <a:spLocks noChangeArrowheads="1"/>
          </p:cNvSpPr>
          <p:nvPr/>
        </p:nvSpPr>
        <p:spPr bwMode="auto">
          <a:xfrm>
            <a:off x="3289300" y="3448050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V</a:t>
            </a:r>
            <a:r>
              <a:rPr lang="en-US" sz="1300" b="1" baseline="-25000"/>
              <a:t>39</a:t>
            </a:r>
            <a:endParaRPr lang="en-US" sz="1300" b="1"/>
          </a:p>
        </p:txBody>
      </p:sp>
      <p:sp>
        <p:nvSpPr>
          <p:cNvPr id="94239" name="Text Box 52"/>
          <p:cNvSpPr txBox="1">
            <a:spLocks noChangeArrowheads="1"/>
          </p:cNvSpPr>
          <p:nvPr/>
        </p:nvSpPr>
        <p:spPr bwMode="auto">
          <a:xfrm>
            <a:off x="2416175" y="2098675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V</a:t>
            </a:r>
            <a:r>
              <a:rPr lang="en-US" sz="1300" b="1" baseline="-25000"/>
              <a:t>37</a:t>
            </a:r>
            <a:endParaRPr lang="en-US" sz="1300" b="1"/>
          </a:p>
        </p:txBody>
      </p:sp>
      <p:sp>
        <p:nvSpPr>
          <p:cNvPr id="94240" name="Text Box 53"/>
          <p:cNvSpPr txBox="1">
            <a:spLocks noChangeArrowheads="1"/>
          </p:cNvSpPr>
          <p:nvPr/>
        </p:nvSpPr>
        <p:spPr bwMode="auto">
          <a:xfrm>
            <a:off x="3243263" y="2105025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V</a:t>
            </a:r>
            <a:r>
              <a:rPr lang="en-US" sz="1300" b="1" baseline="-25000"/>
              <a:t>38</a:t>
            </a:r>
            <a:endParaRPr lang="en-US" sz="1300" b="1"/>
          </a:p>
        </p:txBody>
      </p:sp>
      <p:sp>
        <p:nvSpPr>
          <p:cNvPr id="94241" name="Text Box 54"/>
          <p:cNvSpPr txBox="1">
            <a:spLocks noChangeArrowheads="1"/>
          </p:cNvSpPr>
          <p:nvPr/>
        </p:nvSpPr>
        <p:spPr bwMode="auto">
          <a:xfrm>
            <a:off x="3978275" y="2098675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V</a:t>
            </a:r>
            <a:r>
              <a:rPr lang="en-US" sz="1300" b="1" baseline="-25000"/>
              <a:t>39</a:t>
            </a:r>
            <a:endParaRPr lang="en-US" sz="1300" b="1"/>
          </a:p>
        </p:txBody>
      </p:sp>
      <p:sp>
        <p:nvSpPr>
          <p:cNvPr id="94242" name="Text Box 55"/>
          <p:cNvSpPr txBox="1">
            <a:spLocks noChangeArrowheads="1"/>
          </p:cNvSpPr>
          <p:nvPr/>
        </p:nvSpPr>
        <p:spPr bwMode="auto">
          <a:xfrm>
            <a:off x="2006600" y="787400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V</a:t>
            </a:r>
            <a:r>
              <a:rPr lang="en-US" sz="1300" b="1" baseline="-25000"/>
              <a:t>37</a:t>
            </a:r>
            <a:endParaRPr lang="en-US" sz="1300" b="1"/>
          </a:p>
        </p:txBody>
      </p:sp>
      <p:sp>
        <p:nvSpPr>
          <p:cNvPr id="94243" name="Text Box 56"/>
          <p:cNvSpPr txBox="1">
            <a:spLocks noChangeArrowheads="1"/>
          </p:cNvSpPr>
          <p:nvPr/>
        </p:nvSpPr>
        <p:spPr bwMode="auto">
          <a:xfrm>
            <a:off x="2820988" y="795338"/>
            <a:ext cx="2635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V</a:t>
            </a:r>
            <a:r>
              <a:rPr lang="en-US" sz="1300" b="1" baseline="-25000"/>
              <a:t>38</a:t>
            </a:r>
            <a:endParaRPr lang="en-US" sz="1300" b="1"/>
          </a:p>
        </p:txBody>
      </p:sp>
      <p:sp>
        <p:nvSpPr>
          <p:cNvPr id="94244" name="Text Box 57"/>
          <p:cNvSpPr txBox="1">
            <a:spLocks noChangeArrowheads="1"/>
          </p:cNvSpPr>
          <p:nvPr/>
        </p:nvSpPr>
        <p:spPr bwMode="auto">
          <a:xfrm>
            <a:off x="3633788" y="788988"/>
            <a:ext cx="2635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V</a:t>
            </a:r>
            <a:r>
              <a:rPr lang="en-US" sz="1300" b="1" baseline="-25000"/>
              <a:t>39</a:t>
            </a:r>
            <a:endParaRPr lang="en-US" sz="1300" b="1"/>
          </a:p>
        </p:txBody>
      </p:sp>
      <p:sp>
        <p:nvSpPr>
          <p:cNvPr id="94245" name="Text Box 58"/>
          <p:cNvSpPr txBox="1">
            <a:spLocks noChangeArrowheads="1"/>
          </p:cNvSpPr>
          <p:nvPr/>
        </p:nvSpPr>
        <p:spPr bwMode="auto">
          <a:xfrm>
            <a:off x="4673600" y="795338"/>
            <a:ext cx="2635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V</a:t>
            </a:r>
            <a:r>
              <a:rPr lang="en-US" sz="1300" b="1" baseline="-25000"/>
              <a:t>40</a:t>
            </a:r>
            <a:endParaRPr lang="en-US" sz="1300" b="1"/>
          </a:p>
        </p:txBody>
      </p:sp>
      <p:sp>
        <p:nvSpPr>
          <p:cNvPr id="94246" name="Text Box 59"/>
          <p:cNvSpPr txBox="1">
            <a:spLocks noChangeArrowheads="1"/>
          </p:cNvSpPr>
          <p:nvPr/>
        </p:nvSpPr>
        <p:spPr bwMode="auto">
          <a:xfrm>
            <a:off x="4292600" y="2098675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J</a:t>
            </a:r>
            <a:r>
              <a:rPr lang="en-US" sz="1300" b="1" baseline="-25000"/>
              <a:t>5</a:t>
            </a:r>
            <a:endParaRPr lang="en-US" sz="1300" b="1"/>
          </a:p>
        </p:txBody>
      </p:sp>
      <p:sp>
        <p:nvSpPr>
          <p:cNvPr id="94247" name="Text Box 60"/>
          <p:cNvSpPr txBox="1">
            <a:spLocks noChangeArrowheads="1"/>
          </p:cNvSpPr>
          <p:nvPr/>
        </p:nvSpPr>
        <p:spPr bwMode="auto">
          <a:xfrm>
            <a:off x="7115175" y="795338"/>
            <a:ext cx="2635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J</a:t>
            </a:r>
            <a:r>
              <a:rPr lang="en-US" sz="1300" b="1" baseline="-25000"/>
              <a:t>5</a:t>
            </a:r>
            <a:endParaRPr lang="en-US" sz="1300" b="1"/>
          </a:p>
        </p:txBody>
      </p:sp>
      <p:sp>
        <p:nvSpPr>
          <p:cNvPr id="94248" name="Text Box 61"/>
          <p:cNvSpPr txBox="1">
            <a:spLocks noChangeArrowheads="1"/>
          </p:cNvSpPr>
          <p:nvPr/>
        </p:nvSpPr>
        <p:spPr bwMode="auto">
          <a:xfrm>
            <a:off x="6804025" y="788988"/>
            <a:ext cx="2635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J</a:t>
            </a:r>
            <a:r>
              <a:rPr lang="en-US" sz="1300" b="1" baseline="-25000"/>
              <a:t>4</a:t>
            </a:r>
            <a:endParaRPr lang="en-US" sz="1300" b="1"/>
          </a:p>
        </p:txBody>
      </p:sp>
      <p:sp>
        <p:nvSpPr>
          <p:cNvPr id="94249" name="Text Box 62"/>
          <p:cNvSpPr txBox="1">
            <a:spLocks noChangeArrowheads="1"/>
          </p:cNvSpPr>
          <p:nvPr/>
        </p:nvSpPr>
        <p:spPr bwMode="auto">
          <a:xfrm>
            <a:off x="6518275" y="796925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J</a:t>
            </a:r>
            <a:r>
              <a:rPr lang="en-US" sz="1300" b="1" baseline="-25000"/>
              <a:t>3</a:t>
            </a:r>
            <a:endParaRPr lang="en-US" sz="1300" b="1"/>
          </a:p>
        </p:txBody>
      </p:sp>
      <p:sp>
        <p:nvSpPr>
          <p:cNvPr id="94250" name="Text Box 63"/>
          <p:cNvSpPr txBox="1">
            <a:spLocks noChangeArrowheads="1"/>
          </p:cNvSpPr>
          <p:nvPr/>
        </p:nvSpPr>
        <p:spPr bwMode="auto">
          <a:xfrm>
            <a:off x="6226175" y="795338"/>
            <a:ext cx="263525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J</a:t>
            </a:r>
            <a:r>
              <a:rPr lang="en-US" sz="1300" b="1" baseline="-25000"/>
              <a:t>2</a:t>
            </a:r>
            <a:endParaRPr lang="en-US" sz="1300" b="1"/>
          </a:p>
        </p:txBody>
      </p:sp>
      <p:sp>
        <p:nvSpPr>
          <p:cNvPr id="94251" name="Text Box 64"/>
          <p:cNvSpPr txBox="1">
            <a:spLocks noChangeArrowheads="1"/>
          </p:cNvSpPr>
          <p:nvPr/>
        </p:nvSpPr>
        <p:spPr bwMode="auto">
          <a:xfrm>
            <a:off x="5935663" y="796925"/>
            <a:ext cx="2635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/>
              <a:t>J</a:t>
            </a:r>
            <a:r>
              <a:rPr lang="en-US" sz="1300" b="1" baseline="-25000"/>
              <a:t>1</a:t>
            </a:r>
            <a:endParaRPr lang="en-US" sz="1300" b="1"/>
          </a:p>
        </p:txBody>
      </p:sp>
      <p:sp>
        <p:nvSpPr>
          <p:cNvPr id="94252" name="Text Box 65"/>
          <p:cNvSpPr txBox="1">
            <a:spLocks noChangeArrowheads="1"/>
          </p:cNvSpPr>
          <p:nvPr/>
        </p:nvSpPr>
        <p:spPr bwMode="auto">
          <a:xfrm>
            <a:off x="3952875" y="3475038"/>
            <a:ext cx="4730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Intron</a:t>
            </a:r>
          </a:p>
        </p:txBody>
      </p:sp>
      <p:sp>
        <p:nvSpPr>
          <p:cNvPr id="94253" name="Text Box 66"/>
          <p:cNvSpPr txBox="1">
            <a:spLocks noChangeArrowheads="1"/>
          </p:cNvSpPr>
          <p:nvPr/>
        </p:nvSpPr>
        <p:spPr bwMode="auto">
          <a:xfrm>
            <a:off x="7412038" y="835025"/>
            <a:ext cx="4730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Intron</a:t>
            </a:r>
          </a:p>
        </p:txBody>
      </p:sp>
      <p:sp>
        <p:nvSpPr>
          <p:cNvPr id="94254" name="Text Box 67"/>
          <p:cNvSpPr txBox="1">
            <a:spLocks noChangeArrowheads="1"/>
          </p:cNvSpPr>
          <p:nvPr/>
        </p:nvSpPr>
        <p:spPr bwMode="auto">
          <a:xfrm>
            <a:off x="3641725" y="5745163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94255" name="Text Box 68"/>
          <p:cNvSpPr txBox="1">
            <a:spLocks noChangeArrowheads="1"/>
          </p:cNvSpPr>
          <p:nvPr/>
        </p:nvSpPr>
        <p:spPr bwMode="auto">
          <a:xfrm>
            <a:off x="4179888" y="5740400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4256" name="Text Box 69"/>
          <p:cNvSpPr txBox="1">
            <a:spLocks noChangeArrowheads="1"/>
          </p:cNvSpPr>
          <p:nvPr/>
        </p:nvSpPr>
        <p:spPr bwMode="auto">
          <a:xfrm>
            <a:off x="4184650" y="4660900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4257" name="Text Box 70"/>
          <p:cNvSpPr txBox="1">
            <a:spLocks noChangeArrowheads="1"/>
          </p:cNvSpPr>
          <p:nvPr/>
        </p:nvSpPr>
        <p:spPr bwMode="auto">
          <a:xfrm>
            <a:off x="4762500" y="3476625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4258" name="Text Box 71"/>
          <p:cNvSpPr txBox="1">
            <a:spLocks noChangeArrowheads="1"/>
          </p:cNvSpPr>
          <p:nvPr/>
        </p:nvSpPr>
        <p:spPr bwMode="auto">
          <a:xfrm>
            <a:off x="5435600" y="2127250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4259" name="Text Box 73"/>
          <p:cNvSpPr txBox="1">
            <a:spLocks noChangeArrowheads="1"/>
          </p:cNvSpPr>
          <p:nvPr/>
        </p:nvSpPr>
        <p:spPr bwMode="auto">
          <a:xfrm>
            <a:off x="8180388" y="823913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 i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4260" name="Text Box 74"/>
          <p:cNvSpPr txBox="1">
            <a:spLocks noChangeArrowheads="1"/>
          </p:cNvSpPr>
          <p:nvPr/>
        </p:nvSpPr>
        <p:spPr bwMode="auto">
          <a:xfrm>
            <a:off x="6724650" y="5416550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4261" name="Text Box 75"/>
          <p:cNvSpPr txBox="1">
            <a:spLocks noChangeArrowheads="1"/>
          </p:cNvSpPr>
          <p:nvPr/>
        </p:nvSpPr>
        <p:spPr bwMode="auto">
          <a:xfrm>
            <a:off x="7100888" y="5700713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4262" name="Text Box 76"/>
          <p:cNvSpPr txBox="1">
            <a:spLocks noChangeArrowheads="1"/>
          </p:cNvSpPr>
          <p:nvPr/>
        </p:nvSpPr>
        <p:spPr bwMode="auto">
          <a:xfrm>
            <a:off x="7332663" y="5694363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4263" name="Text Box 77"/>
          <p:cNvSpPr txBox="1">
            <a:spLocks noChangeArrowheads="1"/>
          </p:cNvSpPr>
          <p:nvPr/>
        </p:nvSpPr>
        <p:spPr bwMode="auto">
          <a:xfrm>
            <a:off x="7723188" y="5395913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4264" name="Text Box 78"/>
          <p:cNvSpPr txBox="1">
            <a:spLocks noChangeArrowheads="1"/>
          </p:cNvSpPr>
          <p:nvPr/>
        </p:nvSpPr>
        <p:spPr bwMode="auto">
          <a:xfrm>
            <a:off x="7981950" y="5110163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94265" name="Text Box 79"/>
          <p:cNvSpPr txBox="1">
            <a:spLocks noChangeArrowheads="1"/>
          </p:cNvSpPr>
          <p:nvPr/>
        </p:nvSpPr>
        <p:spPr bwMode="auto">
          <a:xfrm>
            <a:off x="7802563" y="4943475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94266" name="Text Box 80"/>
          <p:cNvSpPr txBox="1">
            <a:spLocks noChangeArrowheads="1"/>
          </p:cNvSpPr>
          <p:nvPr/>
        </p:nvSpPr>
        <p:spPr bwMode="auto">
          <a:xfrm>
            <a:off x="6664325" y="4946650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94267" name="Text Box 81"/>
          <p:cNvSpPr txBox="1">
            <a:spLocks noChangeArrowheads="1"/>
          </p:cNvSpPr>
          <p:nvPr/>
        </p:nvSpPr>
        <p:spPr bwMode="auto">
          <a:xfrm>
            <a:off x="6467475" y="5116513"/>
            <a:ext cx="1555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94268" name="Text Box 84"/>
          <p:cNvSpPr txBox="1">
            <a:spLocks noChangeArrowheads="1"/>
          </p:cNvSpPr>
          <p:nvPr/>
        </p:nvSpPr>
        <p:spPr bwMode="auto">
          <a:xfrm>
            <a:off x="4625975" y="2133600"/>
            <a:ext cx="47307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/>
              <a:t>Intron</a:t>
            </a:r>
          </a:p>
        </p:txBody>
      </p:sp>
      <p:sp>
        <p:nvSpPr>
          <p:cNvPr id="94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032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Origin of Self-Tolerance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153400" cy="340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Antigen receptors are generated by random rearrangement of DNA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As lymphocytes mature in bone marrow or the thymus, they are tested for self-reactivity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Some B and T cells with receptors specific for the body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own molecules are destroyed by apoptosis, or programmed cell death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remainder are rendered nonfunctional</a:t>
            </a:r>
            <a:endParaRPr lang="en-US" sz="3000" smtClean="0"/>
          </a:p>
          <a:p>
            <a:pPr eaLnBrk="1" hangingPunct="1">
              <a:lnSpc>
                <a:spcPct val="90000"/>
              </a:lnSpc>
            </a:pPr>
            <a:endParaRPr lang="en-US" sz="3000" smtClean="0"/>
          </a:p>
        </p:txBody>
      </p:sp>
      <p:grpSp>
        <p:nvGrpSpPr>
          <p:cNvPr id="96259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9626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520700"/>
            <a:ext cx="8972550" cy="503238"/>
          </a:xfrm>
        </p:spPr>
        <p:txBody>
          <a:bodyPr/>
          <a:lstStyle/>
          <a:p>
            <a:pPr eaLnBrk="1" hangingPunct="1"/>
            <a:r>
              <a:rPr lang="en-US" i="1" smtClean="0"/>
              <a:t>Proliferation of B Cells and T Cells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229600" cy="36449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800" smtClean="0"/>
              <a:t>In the body there are few lymphocytes with antigen receptors for any particular epitope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smtClean="0"/>
              <a:t>In the lymph nodes, an antigen is exposed to a steady stream of lymphocytes until a match is made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smtClean="0"/>
              <a:t>This binding of a mature lymphocyte to an antigen initiates events that activate the lymphocyte</a:t>
            </a:r>
            <a:endParaRPr lang="en-US" sz="3000" b="1" smtClean="0"/>
          </a:p>
        </p:txBody>
      </p:sp>
      <p:grpSp>
        <p:nvGrpSpPr>
          <p:cNvPr id="97283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9728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7284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4300"/>
            <a:ext cx="8229600" cy="41021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800" smtClean="0"/>
              <a:t>Once activated, a B or T cell undergoes multiple cell divisions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smtClean="0"/>
              <a:t>This proliferation of lymphocytes is called </a:t>
            </a:r>
            <a:r>
              <a:rPr lang="en-US" sz="2800" b="1" smtClean="0"/>
              <a:t>clonal selection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smtClean="0"/>
              <a:t>Two types of clones are produced: short-lived activated </a:t>
            </a:r>
            <a:r>
              <a:rPr lang="en-US" sz="2800" b="1" smtClean="0"/>
              <a:t>effector cells</a:t>
            </a:r>
            <a:r>
              <a:rPr lang="en-US" sz="2800" smtClean="0"/>
              <a:t> that act immediately against the antigen and long-lived </a:t>
            </a:r>
            <a:r>
              <a:rPr lang="en-US" sz="2800" b="1" smtClean="0"/>
              <a:t>memory cells</a:t>
            </a:r>
            <a:r>
              <a:rPr lang="en-US" sz="2800" smtClean="0"/>
              <a:t> that can give rise to effector cells if the same antigen is encountered again</a:t>
            </a:r>
            <a:endParaRPr lang="en-US" sz="3000" b="1" smtClean="0"/>
          </a:p>
        </p:txBody>
      </p:sp>
      <p:grpSp>
        <p:nvGrpSpPr>
          <p:cNvPr id="9830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8308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9830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830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80" descr="43_14ClonalSelec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6525"/>
            <a:ext cx="82073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0" name="Text Box 4"/>
          <p:cNvSpPr txBox="1">
            <a:spLocks noChangeArrowheads="1"/>
          </p:cNvSpPr>
          <p:nvPr/>
        </p:nvSpPr>
        <p:spPr bwMode="auto">
          <a:xfrm>
            <a:off x="5557838" y="620713"/>
            <a:ext cx="9112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Antigen</a:t>
            </a:r>
          </a:p>
        </p:txBody>
      </p:sp>
      <p:sp>
        <p:nvSpPr>
          <p:cNvPr id="99331" name="Text Box 71"/>
          <p:cNvSpPr txBox="1">
            <a:spLocks noChangeArrowheads="1"/>
          </p:cNvSpPr>
          <p:nvPr/>
        </p:nvSpPr>
        <p:spPr bwMode="auto">
          <a:xfrm>
            <a:off x="7707313" y="852488"/>
            <a:ext cx="96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Antigen</a:t>
            </a:r>
            <a:br>
              <a:rPr lang="en-US" sz="1800" b="1"/>
            </a:br>
            <a:r>
              <a:rPr lang="en-US" sz="1800" b="1"/>
              <a:t>receptor</a:t>
            </a:r>
          </a:p>
        </p:txBody>
      </p:sp>
      <p:sp>
        <p:nvSpPr>
          <p:cNvPr id="99332" name="Text Box 72"/>
          <p:cNvSpPr txBox="1">
            <a:spLocks noChangeArrowheads="1"/>
          </p:cNvSpPr>
          <p:nvPr/>
        </p:nvSpPr>
        <p:spPr bwMode="auto">
          <a:xfrm>
            <a:off x="7145338" y="4379913"/>
            <a:ext cx="99218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Antibody</a:t>
            </a:r>
          </a:p>
        </p:txBody>
      </p:sp>
      <p:sp>
        <p:nvSpPr>
          <p:cNvPr id="99333" name="Text Box 73"/>
          <p:cNvSpPr txBox="1">
            <a:spLocks noChangeArrowheads="1"/>
          </p:cNvSpPr>
          <p:nvPr/>
        </p:nvSpPr>
        <p:spPr bwMode="auto">
          <a:xfrm>
            <a:off x="5737225" y="6253163"/>
            <a:ext cx="14430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Plasma cells</a:t>
            </a:r>
          </a:p>
        </p:txBody>
      </p:sp>
      <p:sp>
        <p:nvSpPr>
          <p:cNvPr id="99334" name="Text Box 74"/>
          <p:cNvSpPr txBox="1">
            <a:spLocks noChangeArrowheads="1"/>
          </p:cNvSpPr>
          <p:nvPr/>
        </p:nvSpPr>
        <p:spPr bwMode="auto">
          <a:xfrm>
            <a:off x="1749425" y="6261100"/>
            <a:ext cx="14430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Memory cells</a:t>
            </a:r>
          </a:p>
        </p:txBody>
      </p:sp>
      <p:sp>
        <p:nvSpPr>
          <p:cNvPr id="99335" name="Text Box 75"/>
          <p:cNvSpPr txBox="1">
            <a:spLocks noChangeArrowheads="1"/>
          </p:cNvSpPr>
          <p:nvPr/>
        </p:nvSpPr>
        <p:spPr bwMode="auto">
          <a:xfrm>
            <a:off x="520700" y="504825"/>
            <a:ext cx="12446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B cells that</a:t>
            </a:r>
            <a:br>
              <a:rPr lang="en-US" sz="1800" b="1"/>
            </a:br>
            <a:r>
              <a:rPr lang="en-US" sz="1800" b="1"/>
              <a:t>differ in</a:t>
            </a:r>
            <a:br>
              <a:rPr lang="en-US" sz="1800" b="1"/>
            </a:br>
            <a:r>
              <a:rPr lang="en-US" sz="1800" b="1"/>
              <a:t>antigen</a:t>
            </a:r>
            <a:br>
              <a:rPr lang="en-US" sz="1800" b="1"/>
            </a:br>
            <a:r>
              <a:rPr lang="en-US" sz="1800" b="1"/>
              <a:t>specificity</a:t>
            </a:r>
          </a:p>
        </p:txBody>
      </p:sp>
      <p:sp>
        <p:nvSpPr>
          <p:cNvPr id="99336" name="Line 76"/>
          <p:cNvSpPr>
            <a:spLocks noChangeShapeType="1"/>
          </p:cNvSpPr>
          <p:nvPr/>
        </p:nvSpPr>
        <p:spPr bwMode="auto">
          <a:xfrm flipH="1">
            <a:off x="6692900" y="4497388"/>
            <a:ext cx="411163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99337" name="Line 77"/>
          <p:cNvSpPr>
            <a:spLocks noChangeShapeType="1"/>
          </p:cNvSpPr>
          <p:nvPr/>
        </p:nvSpPr>
        <p:spPr bwMode="auto">
          <a:xfrm>
            <a:off x="5105400" y="647700"/>
            <a:ext cx="423863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99338" name="Line 78"/>
          <p:cNvSpPr>
            <a:spLocks noChangeShapeType="1"/>
          </p:cNvSpPr>
          <p:nvPr/>
        </p:nvSpPr>
        <p:spPr bwMode="auto">
          <a:xfrm>
            <a:off x="7486650" y="846138"/>
            <a:ext cx="212725" cy="9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99339" name="AutoShape 79"/>
          <p:cNvSpPr>
            <a:spLocks/>
          </p:cNvSpPr>
          <p:nvPr/>
        </p:nvSpPr>
        <p:spPr bwMode="auto">
          <a:xfrm>
            <a:off x="1838325" y="198438"/>
            <a:ext cx="152400" cy="1603375"/>
          </a:xfrm>
          <a:prstGeom prst="leftBrace">
            <a:avLst>
              <a:gd name="adj1" fmla="val 8767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>
              <a:latin typeface="Times" charset="0"/>
            </a:endParaRPr>
          </a:p>
        </p:txBody>
      </p:sp>
      <p:sp>
        <p:nvSpPr>
          <p:cNvPr id="99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Adaptive Defenses</a:t>
            </a:r>
          </a:p>
        </p:txBody>
      </p:sp>
      <p:sp>
        <p:nvSpPr>
          <p:cNvPr id="839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Adaptive immune (specific defense) system</a:t>
            </a:r>
          </a:p>
          <a:p>
            <a:pPr lvl="1" eaLnBrk="1" hangingPunct="1"/>
            <a:r>
              <a:rPr lang="en-US" altLang="en-US" smtClean="0"/>
              <a:t>Protects against infectious agents and abnormal body cells </a:t>
            </a:r>
          </a:p>
          <a:p>
            <a:pPr lvl="1" eaLnBrk="1" hangingPunct="1"/>
            <a:r>
              <a:rPr lang="en-US" altLang="en-US" smtClean="0"/>
              <a:t>Amplifies inflammatory response</a:t>
            </a:r>
          </a:p>
          <a:p>
            <a:pPr lvl="1" eaLnBrk="1" hangingPunct="1"/>
            <a:r>
              <a:rPr lang="en-US" altLang="en-US" smtClean="0"/>
              <a:t>Activates complement</a:t>
            </a:r>
          </a:p>
          <a:p>
            <a:pPr lvl="1" eaLnBrk="1" hangingPunct="1"/>
            <a:r>
              <a:rPr lang="en-US" altLang="en-US" smtClean="0"/>
              <a:t>Must be primed by initial exposure to specific foreign substance</a:t>
            </a:r>
          </a:p>
          <a:p>
            <a:pPr lvl="2" eaLnBrk="1" hangingPunct="1"/>
            <a:r>
              <a:rPr lang="en-US" altLang="en-US" smtClean="0"/>
              <a:t>Priming takes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305800" cy="3448050"/>
          </a:xfrm>
        </p:spPr>
        <p:txBody>
          <a:bodyPr/>
          <a:lstStyle/>
          <a:p>
            <a:pPr marL="350838" indent="-350838" eaLnBrk="1" hangingPunct="1">
              <a:lnSpc>
                <a:spcPct val="90000"/>
              </a:lnSpc>
            </a:pPr>
            <a:r>
              <a:rPr lang="en-US" sz="2800" smtClean="0"/>
              <a:t>Immunological memory is responsible for long-term protections against diseases, due to either a prior infection or vaccination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smtClean="0"/>
              <a:t>The first exposure to a specific antigen represents the </a:t>
            </a:r>
            <a:r>
              <a:rPr lang="en-US" sz="2800" b="1" smtClean="0"/>
              <a:t>primary immune response 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smtClean="0"/>
              <a:t>During this time, selected B and T cells give rise to their effector forms</a:t>
            </a:r>
          </a:p>
          <a:p>
            <a:pPr marL="350838" indent="-350838" eaLnBrk="1" hangingPunct="1">
              <a:lnSpc>
                <a:spcPct val="90000"/>
              </a:lnSpc>
            </a:pPr>
            <a:r>
              <a:rPr lang="en-US" sz="2800" smtClean="0"/>
              <a:t>In the </a:t>
            </a:r>
            <a:r>
              <a:rPr lang="en-US" sz="2800" b="1" smtClean="0"/>
              <a:t>secondary immune response</a:t>
            </a:r>
            <a:r>
              <a:rPr lang="en-US" sz="2800" smtClean="0"/>
              <a:t>, memory cells facilitate a faster, more efficient response</a:t>
            </a:r>
            <a:endParaRPr lang="en-US" sz="3000" smtClean="0"/>
          </a:p>
        </p:txBody>
      </p:sp>
      <p:grpSp>
        <p:nvGrpSpPr>
          <p:cNvPr id="101378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1383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138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pic>
        <p:nvPicPr>
          <p:cNvPr id="101380" name="Picture 9" descr="Campbell Play Butt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8197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1" name="Text Box 10"/>
          <p:cNvSpPr txBox="1">
            <a:spLocks noChangeArrowheads="1"/>
          </p:cNvSpPr>
          <p:nvPr/>
        </p:nvSpPr>
        <p:spPr bwMode="auto">
          <a:xfrm>
            <a:off x="3898900" y="5956300"/>
            <a:ext cx="3721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Animation: Role of B Cells</a:t>
            </a:r>
          </a:p>
        </p:txBody>
      </p:sp>
      <p:sp>
        <p:nvSpPr>
          <p:cNvPr id="101382" name="Rectangle 11"/>
          <p:cNvSpPr>
            <a:spLocks noGrp="1" noChangeArrowheads="1"/>
          </p:cNvSpPr>
          <p:nvPr/>
        </p:nvSpPr>
        <p:spPr bwMode="auto">
          <a:xfrm>
            <a:off x="147638" y="2286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i="1">
                <a:solidFill>
                  <a:schemeClr val="tx2"/>
                </a:solidFill>
                <a:latin typeface="Times New Roman" pitchFamily="18" charset="0"/>
              </a:rPr>
              <a:t>Immunological Memory</a:t>
            </a:r>
            <a:endParaRPr lang="en-US" sz="3600" b="1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47" descr="43_15MemorySpecificit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234950"/>
            <a:ext cx="75660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Text Box 9"/>
          <p:cNvSpPr txBox="1">
            <a:spLocks noChangeArrowheads="1"/>
          </p:cNvSpPr>
          <p:nvPr/>
        </p:nvSpPr>
        <p:spPr bwMode="auto">
          <a:xfrm>
            <a:off x="831850" y="247650"/>
            <a:ext cx="3055938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Primary immune response</a:t>
            </a:r>
            <a:br>
              <a:rPr lang="en-US" sz="1900" b="1"/>
            </a:br>
            <a:r>
              <a:rPr lang="en-US" sz="1900" b="1"/>
              <a:t>to antigen A produces</a:t>
            </a:r>
            <a:br>
              <a:rPr lang="en-US" sz="1900" b="1"/>
            </a:br>
            <a:r>
              <a:rPr lang="en-US" sz="1900" b="1"/>
              <a:t>antibodies to A.</a:t>
            </a:r>
          </a:p>
        </p:txBody>
      </p:sp>
      <p:sp>
        <p:nvSpPr>
          <p:cNvPr id="102403" name="Text Box 15"/>
          <p:cNvSpPr txBox="1">
            <a:spLocks noChangeArrowheads="1"/>
          </p:cNvSpPr>
          <p:nvPr/>
        </p:nvSpPr>
        <p:spPr bwMode="auto">
          <a:xfrm>
            <a:off x="4075113" y="255588"/>
            <a:ext cx="429895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Secondary immune response to</a:t>
            </a:r>
            <a:br>
              <a:rPr lang="en-US" sz="1900" b="1"/>
            </a:br>
            <a:r>
              <a:rPr lang="en-US" sz="1900" b="1"/>
              <a:t>antigen A produces antibodies to A;</a:t>
            </a:r>
            <a:br>
              <a:rPr lang="en-US" sz="1900" b="1"/>
            </a:br>
            <a:r>
              <a:rPr lang="en-US" sz="1900" b="1"/>
              <a:t>primary immune response to antigen</a:t>
            </a:r>
            <a:br>
              <a:rPr lang="en-US" sz="1900" b="1"/>
            </a:br>
            <a:r>
              <a:rPr lang="en-US" sz="1900" b="1"/>
              <a:t>B produces antibodies to B.</a:t>
            </a:r>
          </a:p>
        </p:txBody>
      </p:sp>
      <p:sp>
        <p:nvSpPr>
          <p:cNvPr id="102404" name="Text Box 16"/>
          <p:cNvSpPr txBox="1">
            <a:spLocks noChangeArrowheads="1"/>
          </p:cNvSpPr>
          <p:nvPr/>
        </p:nvSpPr>
        <p:spPr bwMode="auto">
          <a:xfrm>
            <a:off x="1824038" y="5716588"/>
            <a:ext cx="1468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Exposure</a:t>
            </a:r>
            <a:br>
              <a:rPr lang="en-US" sz="1900" b="1"/>
            </a:br>
            <a:r>
              <a:rPr lang="en-US" sz="1900" b="1"/>
              <a:t>to antigen A</a:t>
            </a:r>
          </a:p>
        </p:txBody>
      </p:sp>
      <p:sp>
        <p:nvSpPr>
          <p:cNvPr id="102405" name="Text Box 17"/>
          <p:cNvSpPr txBox="1">
            <a:spLocks noChangeArrowheads="1"/>
          </p:cNvSpPr>
          <p:nvPr/>
        </p:nvSpPr>
        <p:spPr bwMode="auto">
          <a:xfrm>
            <a:off x="4332288" y="5710238"/>
            <a:ext cx="20224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Exposure to </a:t>
            </a:r>
            <a:br>
              <a:rPr lang="en-US" sz="1900" b="1"/>
            </a:br>
            <a:r>
              <a:rPr lang="en-US" sz="1900" b="1"/>
              <a:t>antigens A and B</a:t>
            </a:r>
          </a:p>
        </p:txBody>
      </p:sp>
      <p:sp>
        <p:nvSpPr>
          <p:cNvPr id="102406" name="Text Box 18"/>
          <p:cNvSpPr txBox="1">
            <a:spLocks noChangeArrowheads="1"/>
          </p:cNvSpPr>
          <p:nvPr/>
        </p:nvSpPr>
        <p:spPr bwMode="auto">
          <a:xfrm>
            <a:off x="4364038" y="6364288"/>
            <a:ext cx="13477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Time (days)</a:t>
            </a:r>
          </a:p>
        </p:txBody>
      </p:sp>
      <p:sp>
        <p:nvSpPr>
          <p:cNvPr id="102407" name="Text Box 19"/>
          <p:cNvSpPr txBox="1">
            <a:spLocks noChangeArrowheads="1"/>
          </p:cNvSpPr>
          <p:nvPr/>
        </p:nvSpPr>
        <p:spPr bwMode="auto">
          <a:xfrm rot="-5400000">
            <a:off x="-114299" y="3128962"/>
            <a:ext cx="2749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900" b="1"/>
              <a:t>Antibody concentration</a:t>
            </a:r>
            <a:br>
              <a:rPr lang="en-US" sz="1900" b="1"/>
            </a:br>
            <a:r>
              <a:rPr lang="en-US" sz="1900" b="1"/>
              <a:t>(arbitrary units)</a:t>
            </a:r>
          </a:p>
        </p:txBody>
      </p:sp>
      <p:sp>
        <p:nvSpPr>
          <p:cNvPr id="102408" name="Text Box 20"/>
          <p:cNvSpPr txBox="1">
            <a:spLocks noChangeArrowheads="1"/>
          </p:cNvSpPr>
          <p:nvPr/>
        </p:nvSpPr>
        <p:spPr bwMode="auto">
          <a:xfrm>
            <a:off x="1725613" y="1830388"/>
            <a:ext cx="420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10</a:t>
            </a:r>
            <a:r>
              <a:rPr lang="en-US" sz="1900" b="1" baseline="30000"/>
              <a:t>4</a:t>
            </a:r>
            <a:endParaRPr lang="en-US" sz="1900" b="1"/>
          </a:p>
        </p:txBody>
      </p:sp>
      <p:sp>
        <p:nvSpPr>
          <p:cNvPr id="102409" name="Text Box 21"/>
          <p:cNvSpPr txBox="1">
            <a:spLocks noChangeArrowheads="1"/>
          </p:cNvSpPr>
          <p:nvPr/>
        </p:nvSpPr>
        <p:spPr bwMode="auto">
          <a:xfrm>
            <a:off x="1719263" y="2617788"/>
            <a:ext cx="420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10</a:t>
            </a:r>
            <a:r>
              <a:rPr lang="en-US" sz="1900" b="1" baseline="30000"/>
              <a:t>3</a:t>
            </a:r>
            <a:endParaRPr lang="en-US" sz="1900" b="1"/>
          </a:p>
        </p:txBody>
      </p:sp>
      <p:sp>
        <p:nvSpPr>
          <p:cNvPr id="102410" name="Text Box 22"/>
          <p:cNvSpPr txBox="1">
            <a:spLocks noChangeArrowheads="1"/>
          </p:cNvSpPr>
          <p:nvPr/>
        </p:nvSpPr>
        <p:spPr bwMode="auto">
          <a:xfrm>
            <a:off x="1725613" y="3403600"/>
            <a:ext cx="420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10</a:t>
            </a:r>
            <a:r>
              <a:rPr lang="en-US" sz="1900" b="1" baseline="30000"/>
              <a:t>2</a:t>
            </a:r>
            <a:endParaRPr lang="en-US" sz="1900" b="1"/>
          </a:p>
        </p:txBody>
      </p:sp>
      <p:sp>
        <p:nvSpPr>
          <p:cNvPr id="102411" name="Text Box 23"/>
          <p:cNvSpPr txBox="1">
            <a:spLocks noChangeArrowheads="1"/>
          </p:cNvSpPr>
          <p:nvPr/>
        </p:nvSpPr>
        <p:spPr bwMode="auto">
          <a:xfrm>
            <a:off x="1725613" y="4198938"/>
            <a:ext cx="420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10</a:t>
            </a:r>
            <a:r>
              <a:rPr lang="en-US" sz="1900" b="1" baseline="30000"/>
              <a:t>1</a:t>
            </a:r>
            <a:endParaRPr lang="en-US" sz="1900" b="1"/>
          </a:p>
        </p:txBody>
      </p:sp>
      <p:sp>
        <p:nvSpPr>
          <p:cNvPr id="102412" name="Text Box 24"/>
          <p:cNvSpPr txBox="1">
            <a:spLocks noChangeArrowheads="1"/>
          </p:cNvSpPr>
          <p:nvPr/>
        </p:nvSpPr>
        <p:spPr bwMode="auto">
          <a:xfrm>
            <a:off x="1725613" y="4991100"/>
            <a:ext cx="420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10</a:t>
            </a:r>
            <a:r>
              <a:rPr lang="en-US" sz="1900" b="1" baseline="30000"/>
              <a:t>0</a:t>
            </a:r>
            <a:endParaRPr lang="en-US" sz="1900" b="1"/>
          </a:p>
        </p:txBody>
      </p:sp>
      <p:sp>
        <p:nvSpPr>
          <p:cNvPr id="102413" name="Text Box 25"/>
          <p:cNvSpPr txBox="1">
            <a:spLocks noChangeArrowheads="1"/>
          </p:cNvSpPr>
          <p:nvPr/>
        </p:nvSpPr>
        <p:spPr bwMode="auto">
          <a:xfrm>
            <a:off x="2149475" y="5218113"/>
            <a:ext cx="1968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0</a:t>
            </a:r>
          </a:p>
        </p:txBody>
      </p:sp>
      <p:sp>
        <p:nvSpPr>
          <p:cNvPr id="102414" name="Text Box 26"/>
          <p:cNvSpPr txBox="1">
            <a:spLocks noChangeArrowheads="1"/>
          </p:cNvSpPr>
          <p:nvPr/>
        </p:nvSpPr>
        <p:spPr bwMode="auto">
          <a:xfrm>
            <a:off x="2817813" y="5213350"/>
            <a:ext cx="1968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7</a:t>
            </a:r>
          </a:p>
        </p:txBody>
      </p:sp>
      <p:sp>
        <p:nvSpPr>
          <p:cNvPr id="102415" name="Text Box 27"/>
          <p:cNvSpPr txBox="1">
            <a:spLocks noChangeArrowheads="1"/>
          </p:cNvSpPr>
          <p:nvPr/>
        </p:nvSpPr>
        <p:spPr bwMode="auto">
          <a:xfrm>
            <a:off x="3406775" y="5219700"/>
            <a:ext cx="2905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14</a:t>
            </a:r>
          </a:p>
        </p:txBody>
      </p:sp>
      <p:sp>
        <p:nvSpPr>
          <p:cNvPr id="102416" name="Text Box 28"/>
          <p:cNvSpPr txBox="1">
            <a:spLocks noChangeArrowheads="1"/>
          </p:cNvSpPr>
          <p:nvPr/>
        </p:nvSpPr>
        <p:spPr bwMode="auto">
          <a:xfrm>
            <a:off x="4073525" y="5226050"/>
            <a:ext cx="2905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21</a:t>
            </a:r>
          </a:p>
        </p:txBody>
      </p:sp>
      <p:sp>
        <p:nvSpPr>
          <p:cNvPr id="102417" name="Text Box 29"/>
          <p:cNvSpPr txBox="1">
            <a:spLocks noChangeArrowheads="1"/>
          </p:cNvSpPr>
          <p:nvPr/>
        </p:nvSpPr>
        <p:spPr bwMode="auto">
          <a:xfrm>
            <a:off x="4737100" y="5226050"/>
            <a:ext cx="2905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28</a:t>
            </a:r>
          </a:p>
        </p:txBody>
      </p:sp>
      <p:sp>
        <p:nvSpPr>
          <p:cNvPr id="102418" name="Text Box 30"/>
          <p:cNvSpPr txBox="1">
            <a:spLocks noChangeArrowheads="1"/>
          </p:cNvSpPr>
          <p:nvPr/>
        </p:nvSpPr>
        <p:spPr bwMode="auto">
          <a:xfrm>
            <a:off x="5411788" y="5213350"/>
            <a:ext cx="2905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35</a:t>
            </a:r>
          </a:p>
        </p:txBody>
      </p:sp>
      <p:sp>
        <p:nvSpPr>
          <p:cNvPr id="102419" name="Text Box 31"/>
          <p:cNvSpPr txBox="1">
            <a:spLocks noChangeArrowheads="1"/>
          </p:cNvSpPr>
          <p:nvPr/>
        </p:nvSpPr>
        <p:spPr bwMode="auto">
          <a:xfrm>
            <a:off x="6073775" y="5226050"/>
            <a:ext cx="2905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42</a:t>
            </a:r>
          </a:p>
        </p:txBody>
      </p:sp>
      <p:sp>
        <p:nvSpPr>
          <p:cNvPr id="102420" name="Text Box 32"/>
          <p:cNvSpPr txBox="1">
            <a:spLocks noChangeArrowheads="1"/>
          </p:cNvSpPr>
          <p:nvPr/>
        </p:nvSpPr>
        <p:spPr bwMode="auto">
          <a:xfrm>
            <a:off x="6746875" y="5214938"/>
            <a:ext cx="2905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49</a:t>
            </a:r>
          </a:p>
        </p:txBody>
      </p:sp>
      <p:sp>
        <p:nvSpPr>
          <p:cNvPr id="102421" name="Text Box 33"/>
          <p:cNvSpPr txBox="1">
            <a:spLocks noChangeArrowheads="1"/>
          </p:cNvSpPr>
          <p:nvPr/>
        </p:nvSpPr>
        <p:spPr bwMode="auto">
          <a:xfrm>
            <a:off x="7408863" y="5213350"/>
            <a:ext cx="2905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56</a:t>
            </a:r>
          </a:p>
        </p:txBody>
      </p:sp>
      <p:sp>
        <p:nvSpPr>
          <p:cNvPr id="102422" name="Line 34"/>
          <p:cNvSpPr>
            <a:spLocks noChangeShapeType="1"/>
          </p:cNvSpPr>
          <p:nvPr/>
        </p:nvSpPr>
        <p:spPr bwMode="auto">
          <a:xfrm>
            <a:off x="846138" y="1050925"/>
            <a:ext cx="2976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423" name="Line 35"/>
          <p:cNvSpPr>
            <a:spLocks noChangeShapeType="1"/>
          </p:cNvSpPr>
          <p:nvPr/>
        </p:nvSpPr>
        <p:spPr bwMode="auto">
          <a:xfrm>
            <a:off x="4087813" y="1341438"/>
            <a:ext cx="4192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424" name="Line 36"/>
          <p:cNvSpPr>
            <a:spLocks noChangeShapeType="1"/>
          </p:cNvSpPr>
          <p:nvPr/>
        </p:nvSpPr>
        <p:spPr bwMode="auto">
          <a:xfrm>
            <a:off x="2222500" y="1063625"/>
            <a:ext cx="1454150" cy="310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425" name="Line 37"/>
          <p:cNvSpPr>
            <a:spLocks noChangeShapeType="1"/>
          </p:cNvSpPr>
          <p:nvPr/>
        </p:nvSpPr>
        <p:spPr bwMode="auto">
          <a:xfrm>
            <a:off x="3968750" y="3498850"/>
            <a:ext cx="0" cy="727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426" name="Line 38"/>
          <p:cNvSpPr>
            <a:spLocks noChangeShapeType="1"/>
          </p:cNvSpPr>
          <p:nvPr/>
        </p:nvSpPr>
        <p:spPr bwMode="auto">
          <a:xfrm>
            <a:off x="6759575" y="1341438"/>
            <a:ext cx="0" cy="1627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427" name="Line 39"/>
          <p:cNvSpPr>
            <a:spLocks noChangeShapeType="1"/>
          </p:cNvSpPr>
          <p:nvPr/>
        </p:nvSpPr>
        <p:spPr bwMode="auto">
          <a:xfrm>
            <a:off x="6759575" y="1341438"/>
            <a:ext cx="277813" cy="3413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428" name="Line 40"/>
          <p:cNvSpPr>
            <a:spLocks noChangeShapeType="1"/>
          </p:cNvSpPr>
          <p:nvPr/>
        </p:nvSpPr>
        <p:spPr bwMode="auto">
          <a:xfrm>
            <a:off x="6005513" y="3908425"/>
            <a:ext cx="0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429" name="Line 41"/>
          <p:cNvSpPr>
            <a:spLocks noChangeShapeType="1"/>
          </p:cNvSpPr>
          <p:nvPr/>
        </p:nvSpPr>
        <p:spPr bwMode="auto">
          <a:xfrm flipV="1">
            <a:off x="2354263" y="5126038"/>
            <a:ext cx="0" cy="582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430" name="Line 42"/>
          <p:cNvSpPr>
            <a:spLocks noChangeShapeType="1"/>
          </p:cNvSpPr>
          <p:nvPr/>
        </p:nvSpPr>
        <p:spPr bwMode="auto">
          <a:xfrm flipV="1">
            <a:off x="4867275" y="5468938"/>
            <a:ext cx="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2431" name="Text Box 45"/>
          <p:cNvSpPr txBox="1">
            <a:spLocks noChangeArrowheads="1"/>
          </p:cNvSpPr>
          <p:nvPr/>
        </p:nvSpPr>
        <p:spPr bwMode="auto">
          <a:xfrm>
            <a:off x="3670300" y="2957513"/>
            <a:ext cx="1309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rgbClr val="1579B9"/>
                </a:solidFill>
              </a:rPr>
              <a:t>Antibodies</a:t>
            </a:r>
            <a:br>
              <a:rPr lang="en-US" sz="1900" b="1">
                <a:solidFill>
                  <a:srgbClr val="1579B9"/>
                </a:solidFill>
              </a:rPr>
            </a:br>
            <a:r>
              <a:rPr lang="en-US" sz="1900" b="1">
                <a:solidFill>
                  <a:srgbClr val="1579B9"/>
                </a:solidFill>
              </a:rPr>
              <a:t>to A</a:t>
            </a:r>
          </a:p>
        </p:txBody>
      </p:sp>
      <p:sp>
        <p:nvSpPr>
          <p:cNvPr id="102432" name="Text Box 46"/>
          <p:cNvSpPr txBox="1">
            <a:spLocks noChangeArrowheads="1"/>
          </p:cNvSpPr>
          <p:nvPr/>
        </p:nvSpPr>
        <p:spPr bwMode="auto">
          <a:xfrm>
            <a:off x="5621338" y="3360738"/>
            <a:ext cx="1309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rgbClr val="EF1A23"/>
                </a:solidFill>
              </a:rPr>
              <a:t>Antibodies</a:t>
            </a:r>
            <a:br>
              <a:rPr lang="en-US" sz="1900" b="1">
                <a:solidFill>
                  <a:srgbClr val="EF1A23"/>
                </a:solidFill>
              </a:rPr>
            </a:br>
            <a:r>
              <a:rPr lang="en-US" sz="1900" b="1">
                <a:solidFill>
                  <a:srgbClr val="EF1A23"/>
                </a:solidFill>
              </a:rPr>
              <a:t>to B</a:t>
            </a:r>
          </a:p>
        </p:txBody>
      </p:sp>
      <p:sp>
        <p:nvSpPr>
          <p:cNvPr id="102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" y="876300"/>
            <a:ext cx="8766175" cy="914400"/>
          </a:xfrm>
        </p:spPr>
        <p:txBody>
          <a:bodyPr/>
          <a:lstStyle/>
          <a:p>
            <a:pPr marL="57150" indent="3175" eaLnBrk="1" hangingPunct="1"/>
            <a:r>
              <a:rPr lang="en-US" smtClean="0"/>
              <a:t>Concept 43.3: Adaptive immunity defends against infection of body fluids and body cells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57450"/>
            <a:ext cx="8305800" cy="4171950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Char char="•"/>
            </a:pPr>
            <a:r>
              <a:rPr lang="en-US" sz="2800" smtClean="0"/>
              <a:t>Acquired immunity has two branches: the humoral immune response and the cell-mediated immune response</a:t>
            </a:r>
          </a:p>
          <a:p>
            <a:pPr eaLnBrk="1" hangingPunct="1">
              <a:lnSpc>
                <a:spcPct val="95000"/>
              </a:lnSpc>
              <a:buFontTx/>
              <a:buChar char="•"/>
            </a:pPr>
            <a:r>
              <a:rPr lang="en-US" sz="2800" smtClean="0"/>
              <a:t>In the </a:t>
            </a:r>
            <a:r>
              <a:rPr lang="en-US" sz="2800" b="1" smtClean="0"/>
              <a:t>humoral immune response </a:t>
            </a:r>
            <a:r>
              <a:rPr lang="en-US" sz="2800" smtClean="0"/>
              <a:t>antibodies help neutralize or eliminate toxins and pathogens in the blood and lymph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smtClean="0"/>
              <a:t>In the</a:t>
            </a:r>
            <a:r>
              <a:rPr lang="en-US" sz="2800" b="1" smtClean="0"/>
              <a:t> cell-mediated immune response </a:t>
            </a:r>
            <a:r>
              <a:rPr lang="en-US" sz="2800" smtClean="0"/>
              <a:t>specialized T cells destroy affected host cells</a:t>
            </a:r>
            <a:endParaRPr lang="en-US" sz="3000" smtClean="0"/>
          </a:p>
        </p:txBody>
      </p:sp>
      <p:grpSp>
        <p:nvGrpSpPr>
          <p:cNvPr id="104451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445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445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04452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953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Helper T Cells: A Response to Nearly All Antigens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85950"/>
            <a:ext cx="8229600" cy="3752850"/>
          </a:xfrm>
        </p:spPr>
        <p:txBody>
          <a:bodyPr/>
          <a:lstStyle/>
          <a:p>
            <a:pPr eaLnBrk="1" hangingPunct="1"/>
            <a:r>
              <a:rPr lang="en-US" sz="2800" smtClean="0"/>
              <a:t>A type of T cell called a </a:t>
            </a:r>
            <a:r>
              <a:rPr lang="en-US" sz="2800" b="1" smtClean="0"/>
              <a:t>helper T</a:t>
            </a:r>
            <a:r>
              <a:rPr lang="en-US" sz="2800" smtClean="0"/>
              <a:t> </a:t>
            </a:r>
            <a:r>
              <a:rPr lang="en-US" sz="2800" b="1" smtClean="0"/>
              <a:t>cell</a:t>
            </a:r>
            <a:r>
              <a:rPr lang="en-US" sz="2800" smtClean="0"/>
              <a:t> triggers both the humoral and cell-mediated immune responses</a:t>
            </a:r>
          </a:p>
          <a:p>
            <a:pPr eaLnBrk="1" hangingPunct="1"/>
            <a:r>
              <a:rPr lang="en-US" sz="2800" smtClean="0"/>
              <a:t>Signals from helper T cells initiate production of antibodies that neutralize pathogens and activate T cells that kill infected cells</a:t>
            </a:r>
          </a:p>
          <a:p>
            <a:pPr eaLnBrk="1" hangingPunct="1"/>
            <a:r>
              <a:rPr lang="en-US" sz="2800" b="1" smtClean="0"/>
              <a:t>Antigen-presenting cells</a:t>
            </a:r>
            <a:r>
              <a:rPr lang="en-US" sz="2800" smtClean="0"/>
              <a:t> have class I and class II MHC molecules on their surfaces</a:t>
            </a:r>
            <a:endParaRPr lang="en-US" sz="3400" smtClean="0"/>
          </a:p>
        </p:txBody>
      </p:sp>
      <p:grpSp>
        <p:nvGrpSpPr>
          <p:cNvPr id="10547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547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547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0547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00175"/>
            <a:ext cx="7848600" cy="3857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Class II MHC molecules are the basis upon which antigen-presenting cells are recognized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Antigen receptors on the surface of helper T cells bind to the antigen and the class II MHC molecule; then signals are exchanged between the two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helper T cell is activated, proliferates, and forms a clone of helper T cells, which then activate the appropriate B cells</a:t>
            </a:r>
            <a:endParaRPr lang="en-US" sz="3400" smtClean="0"/>
          </a:p>
        </p:txBody>
      </p:sp>
      <p:grpSp>
        <p:nvGrpSpPr>
          <p:cNvPr id="10649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6502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650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0649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pic>
        <p:nvPicPr>
          <p:cNvPr id="106500" name="Picture 8" descr="Campbell Play Butt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8197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Text Box 9"/>
          <p:cNvSpPr txBox="1">
            <a:spLocks noChangeArrowheads="1"/>
          </p:cNvSpPr>
          <p:nvPr/>
        </p:nvSpPr>
        <p:spPr bwMode="auto">
          <a:xfrm>
            <a:off x="3670300" y="5956300"/>
            <a:ext cx="3568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Animation: Helper T Cells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43.16</a:t>
            </a:r>
          </a:p>
        </p:txBody>
      </p:sp>
      <p:pic>
        <p:nvPicPr>
          <p:cNvPr id="107522" name="Picture 72" descr="43_16HelperTCentralRol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09688"/>
            <a:ext cx="8548687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Text Box 4"/>
          <p:cNvSpPr txBox="1">
            <a:spLocks noChangeArrowheads="1"/>
          </p:cNvSpPr>
          <p:nvPr/>
        </p:nvSpPr>
        <p:spPr bwMode="auto">
          <a:xfrm>
            <a:off x="2041525" y="1468438"/>
            <a:ext cx="10191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Antigen-</a:t>
            </a:r>
            <a:br>
              <a:rPr lang="en-US" sz="1500" b="1"/>
            </a:br>
            <a:r>
              <a:rPr lang="en-US" sz="1500" b="1"/>
              <a:t>presenting</a:t>
            </a:r>
            <a:br>
              <a:rPr lang="en-US" sz="1500" b="1"/>
            </a:br>
            <a:r>
              <a:rPr lang="en-US" sz="1500" b="1"/>
              <a:t>cell</a:t>
            </a:r>
          </a:p>
        </p:txBody>
      </p:sp>
      <p:sp>
        <p:nvSpPr>
          <p:cNvPr id="107524" name="Text Box 36"/>
          <p:cNvSpPr txBox="1">
            <a:spLocks noChangeArrowheads="1"/>
          </p:cNvSpPr>
          <p:nvPr/>
        </p:nvSpPr>
        <p:spPr bwMode="auto">
          <a:xfrm>
            <a:off x="2022475" y="2295525"/>
            <a:ext cx="8874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Pathogen</a:t>
            </a:r>
          </a:p>
        </p:txBody>
      </p:sp>
      <p:sp>
        <p:nvSpPr>
          <p:cNvPr id="107525" name="Text Box 37"/>
          <p:cNvSpPr txBox="1">
            <a:spLocks noChangeArrowheads="1"/>
          </p:cNvSpPr>
          <p:nvPr/>
        </p:nvSpPr>
        <p:spPr bwMode="auto">
          <a:xfrm>
            <a:off x="5534025" y="1641475"/>
            <a:ext cx="161448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Antigen fragment</a:t>
            </a:r>
          </a:p>
        </p:txBody>
      </p:sp>
      <p:sp>
        <p:nvSpPr>
          <p:cNvPr id="107526" name="Text Box 38"/>
          <p:cNvSpPr txBox="1">
            <a:spLocks noChangeArrowheads="1"/>
          </p:cNvSpPr>
          <p:nvPr/>
        </p:nvSpPr>
        <p:spPr bwMode="auto">
          <a:xfrm>
            <a:off x="5435600" y="2811463"/>
            <a:ext cx="2103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Class </a:t>
            </a:r>
            <a:r>
              <a:rPr lang="en-US" sz="1500" b="1">
                <a:latin typeface="Times" charset="0"/>
              </a:rPr>
              <a:t>II</a:t>
            </a:r>
            <a:r>
              <a:rPr lang="en-US" sz="1500" b="1"/>
              <a:t> MHC molecule</a:t>
            </a:r>
          </a:p>
        </p:txBody>
      </p:sp>
      <p:sp>
        <p:nvSpPr>
          <p:cNvPr id="107527" name="Text Box 39"/>
          <p:cNvSpPr txBox="1">
            <a:spLocks noChangeArrowheads="1"/>
          </p:cNvSpPr>
          <p:nvPr/>
        </p:nvSpPr>
        <p:spPr bwMode="auto">
          <a:xfrm>
            <a:off x="5429250" y="3043238"/>
            <a:ext cx="1720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Accessory protein</a:t>
            </a:r>
          </a:p>
        </p:txBody>
      </p:sp>
      <p:sp>
        <p:nvSpPr>
          <p:cNvPr id="107528" name="Text Box 40"/>
          <p:cNvSpPr txBox="1">
            <a:spLocks noChangeArrowheads="1"/>
          </p:cNvSpPr>
          <p:nvPr/>
        </p:nvSpPr>
        <p:spPr bwMode="auto">
          <a:xfrm>
            <a:off x="5429250" y="3295650"/>
            <a:ext cx="15748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Antigen receptor</a:t>
            </a:r>
          </a:p>
        </p:txBody>
      </p:sp>
      <p:sp>
        <p:nvSpPr>
          <p:cNvPr id="107529" name="Text Box 41"/>
          <p:cNvSpPr txBox="1">
            <a:spLocks noChangeArrowheads="1"/>
          </p:cNvSpPr>
          <p:nvPr/>
        </p:nvSpPr>
        <p:spPr bwMode="auto">
          <a:xfrm>
            <a:off x="5495925" y="3613150"/>
            <a:ext cx="11779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Helper T cell</a:t>
            </a:r>
          </a:p>
        </p:txBody>
      </p:sp>
      <p:sp>
        <p:nvSpPr>
          <p:cNvPr id="107530" name="Text Box 42"/>
          <p:cNvSpPr txBox="1">
            <a:spLocks noChangeArrowheads="1"/>
          </p:cNvSpPr>
          <p:nvPr/>
        </p:nvSpPr>
        <p:spPr bwMode="auto">
          <a:xfrm>
            <a:off x="2782888" y="4181475"/>
            <a:ext cx="9398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Cytokines</a:t>
            </a:r>
          </a:p>
        </p:txBody>
      </p:sp>
      <p:sp>
        <p:nvSpPr>
          <p:cNvPr id="107531" name="Text Box 43"/>
          <p:cNvSpPr txBox="1">
            <a:spLocks noChangeArrowheads="1"/>
          </p:cNvSpPr>
          <p:nvPr/>
        </p:nvSpPr>
        <p:spPr bwMode="auto">
          <a:xfrm>
            <a:off x="323850" y="4589463"/>
            <a:ext cx="8858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500" b="1"/>
              <a:t>Humoral</a:t>
            </a:r>
            <a:br>
              <a:rPr lang="en-US" sz="1500" b="1"/>
            </a:br>
            <a:r>
              <a:rPr lang="en-US" sz="1500" b="1"/>
              <a:t>immunity</a:t>
            </a:r>
          </a:p>
        </p:txBody>
      </p:sp>
      <p:sp>
        <p:nvSpPr>
          <p:cNvPr id="107532" name="Text Box 44"/>
          <p:cNvSpPr txBox="1">
            <a:spLocks noChangeArrowheads="1"/>
          </p:cNvSpPr>
          <p:nvPr/>
        </p:nvSpPr>
        <p:spPr bwMode="auto">
          <a:xfrm>
            <a:off x="7937500" y="4476750"/>
            <a:ext cx="8985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500" b="1"/>
              <a:t>Cell-</a:t>
            </a:r>
            <a:br>
              <a:rPr lang="en-US" sz="1500" b="1"/>
            </a:br>
            <a:r>
              <a:rPr lang="en-US" sz="1500" b="1"/>
              <a:t>mediated</a:t>
            </a:r>
            <a:br>
              <a:rPr lang="en-US" sz="1500" b="1"/>
            </a:br>
            <a:r>
              <a:rPr lang="en-US" sz="1500" b="1"/>
              <a:t>immunity</a:t>
            </a:r>
          </a:p>
        </p:txBody>
      </p:sp>
      <p:sp>
        <p:nvSpPr>
          <p:cNvPr id="107533" name="Text Box 46"/>
          <p:cNvSpPr txBox="1">
            <a:spLocks noChangeArrowheads="1"/>
          </p:cNvSpPr>
          <p:nvPr/>
        </p:nvSpPr>
        <p:spPr bwMode="auto">
          <a:xfrm>
            <a:off x="2657475" y="5035550"/>
            <a:ext cx="5445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B cell</a:t>
            </a:r>
          </a:p>
        </p:txBody>
      </p:sp>
      <p:sp>
        <p:nvSpPr>
          <p:cNvPr id="107534" name="Text Box 47"/>
          <p:cNvSpPr txBox="1">
            <a:spLocks noChangeArrowheads="1"/>
          </p:cNvSpPr>
          <p:nvPr/>
        </p:nvSpPr>
        <p:spPr bwMode="auto">
          <a:xfrm>
            <a:off x="5905500" y="5148263"/>
            <a:ext cx="14557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Cytotoxic T cell</a:t>
            </a:r>
          </a:p>
        </p:txBody>
      </p:sp>
      <p:grpSp>
        <p:nvGrpSpPr>
          <p:cNvPr id="107535" name="Group 50"/>
          <p:cNvGrpSpPr>
            <a:grpSpLocks/>
          </p:cNvGrpSpPr>
          <p:nvPr/>
        </p:nvGrpSpPr>
        <p:grpSpPr bwMode="auto">
          <a:xfrm>
            <a:off x="3295650" y="4921250"/>
            <a:ext cx="244475" cy="212725"/>
            <a:chOff x="1975" y="3550"/>
            <a:chExt cx="154" cy="134"/>
          </a:xfrm>
        </p:grpSpPr>
        <p:sp>
          <p:nvSpPr>
            <p:cNvPr id="107557" name="Oval 48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07558" name="Text Box 49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07536" name="Group 51"/>
          <p:cNvGrpSpPr>
            <a:grpSpLocks/>
          </p:cNvGrpSpPr>
          <p:nvPr/>
        </p:nvGrpSpPr>
        <p:grpSpPr bwMode="auto">
          <a:xfrm>
            <a:off x="4306888" y="4452938"/>
            <a:ext cx="244475" cy="212725"/>
            <a:chOff x="1975" y="3550"/>
            <a:chExt cx="154" cy="134"/>
          </a:xfrm>
        </p:grpSpPr>
        <p:sp>
          <p:nvSpPr>
            <p:cNvPr id="107555" name="Oval 52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07556" name="Text Box 53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7537" name="Group 54"/>
          <p:cNvGrpSpPr>
            <a:grpSpLocks/>
          </p:cNvGrpSpPr>
          <p:nvPr/>
        </p:nvGrpSpPr>
        <p:grpSpPr bwMode="auto">
          <a:xfrm>
            <a:off x="4175125" y="3076575"/>
            <a:ext cx="244475" cy="212725"/>
            <a:chOff x="1975" y="3550"/>
            <a:chExt cx="154" cy="134"/>
          </a:xfrm>
        </p:grpSpPr>
        <p:sp>
          <p:nvSpPr>
            <p:cNvPr id="107553" name="Oval 55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07554" name="Text Box 56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7538" name="Text Box 57"/>
          <p:cNvSpPr txBox="1">
            <a:spLocks noChangeArrowheads="1"/>
          </p:cNvSpPr>
          <p:nvPr/>
        </p:nvSpPr>
        <p:spPr bwMode="auto">
          <a:xfrm>
            <a:off x="3722688" y="3997325"/>
            <a:ext cx="1603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07539" name="Text Box 58"/>
          <p:cNvSpPr txBox="1">
            <a:spLocks noChangeArrowheads="1"/>
          </p:cNvSpPr>
          <p:nvPr/>
        </p:nvSpPr>
        <p:spPr bwMode="auto">
          <a:xfrm>
            <a:off x="3371850" y="4679950"/>
            <a:ext cx="1603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07540" name="Text Box 59"/>
          <p:cNvSpPr txBox="1">
            <a:spLocks noChangeArrowheads="1"/>
          </p:cNvSpPr>
          <p:nvPr/>
        </p:nvSpPr>
        <p:spPr bwMode="auto">
          <a:xfrm>
            <a:off x="5594350" y="4149725"/>
            <a:ext cx="1603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07541" name="Text Box 60"/>
          <p:cNvSpPr txBox="1">
            <a:spLocks noChangeArrowheads="1"/>
          </p:cNvSpPr>
          <p:nvPr/>
        </p:nvSpPr>
        <p:spPr bwMode="auto">
          <a:xfrm>
            <a:off x="5872163" y="4692650"/>
            <a:ext cx="1603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07542" name="Line 61"/>
          <p:cNvSpPr>
            <a:spLocks noChangeShapeType="1"/>
          </p:cNvSpPr>
          <p:nvPr/>
        </p:nvSpPr>
        <p:spPr bwMode="auto">
          <a:xfrm>
            <a:off x="2909888" y="1560513"/>
            <a:ext cx="582612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7543" name="Line 62"/>
          <p:cNvSpPr>
            <a:spLocks noChangeShapeType="1"/>
          </p:cNvSpPr>
          <p:nvPr/>
        </p:nvSpPr>
        <p:spPr bwMode="auto">
          <a:xfrm flipV="1">
            <a:off x="2936875" y="2170113"/>
            <a:ext cx="925513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7544" name="Line 63"/>
          <p:cNvSpPr>
            <a:spLocks noChangeShapeType="1"/>
          </p:cNvSpPr>
          <p:nvPr/>
        </p:nvSpPr>
        <p:spPr bwMode="auto">
          <a:xfrm flipH="1">
            <a:off x="4894263" y="1746250"/>
            <a:ext cx="595312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7545" name="Line 64"/>
          <p:cNvSpPr>
            <a:spLocks noChangeShapeType="1"/>
          </p:cNvSpPr>
          <p:nvPr/>
        </p:nvSpPr>
        <p:spPr bwMode="auto">
          <a:xfrm>
            <a:off x="4735513" y="2909888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7546" name="Line 65"/>
          <p:cNvSpPr>
            <a:spLocks noChangeShapeType="1"/>
          </p:cNvSpPr>
          <p:nvPr/>
        </p:nvSpPr>
        <p:spPr bwMode="auto">
          <a:xfrm>
            <a:off x="4867275" y="3162300"/>
            <a:ext cx="53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7547" name="Line 66"/>
          <p:cNvSpPr>
            <a:spLocks noChangeShapeType="1"/>
          </p:cNvSpPr>
          <p:nvPr/>
        </p:nvSpPr>
        <p:spPr bwMode="auto">
          <a:xfrm>
            <a:off x="4643438" y="3360738"/>
            <a:ext cx="739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7548" name="Line 67"/>
          <p:cNvSpPr>
            <a:spLocks noChangeShapeType="1"/>
          </p:cNvSpPr>
          <p:nvPr/>
        </p:nvSpPr>
        <p:spPr bwMode="auto">
          <a:xfrm flipV="1">
            <a:off x="5132388" y="3690938"/>
            <a:ext cx="317500" cy="52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7549" name="Line 68"/>
          <p:cNvSpPr>
            <a:spLocks noChangeShapeType="1"/>
          </p:cNvSpPr>
          <p:nvPr/>
        </p:nvSpPr>
        <p:spPr bwMode="auto">
          <a:xfrm flipH="1">
            <a:off x="3386138" y="3822700"/>
            <a:ext cx="93662" cy="331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7550" name="Line 69"/>
          <p:cNvSpPr>
            <a:spLocks noChangeShapeType="1"/>
          </p:cNvSpPr>
          <p:nvPr/>
        </p:nvSpPr>
        <p:spPr bwMode="auto">
          <a:xfrm>
            <a:off x="3413125" y="4378325"/>
            <a:ext cx="436563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7551" name="Line 70"/>
          <p:cNvSpPr>
            <a:spLocks noChangeShapeType="1"/>
          </p:cNvSpPr>
          <p:nvPr/>
        </p:nvSpPr>
        <p:spPr bwMode="auto">
          <a:xfrm>
            <a:off x="2460625" y="5000625"/>
            <a:ext cx="146050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07552" name="Line 71"/>
          <p:cNvSpPr>
            <a:spLocks noChangeShapeType="1"/>
          </p:cNvSpPr>
          <p:nvPr/>
        </p:nvSpPr>
        <p:spPr bwMode="auto">
          <a:xfrm flipH="1">
            <a:off x="6692900" y="4973638"/>
            <a:ext cx="53975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95300"/>
            <a:ext cx="8763000" cy="1143000"/>
          </a:xfrm>
        </p:spPr>
        <p:txBody>
          <a:bodyPr/>
          <a:lstStyle/>
          <a:p>
            <a:pPr eaLnBrk="1" hangingPunct="1"/>
            <a:r>
              <a:rPr lang="en-US" smtClean="0"/>
              <a:t>Cytotoxic T Cells: A Response to Infected Cells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51038"/>
            <a:ext cx="8305800" cy="4068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b="1" smtClean="0"/>
              <a:t>Cytotoxic T cells</a:t>
            </a:r>
            <a:r>
              <a:rPr lang="en-US" sz="2800" smtClean="0"/>
              <a:t> are the effector cells in the cell-mediated immune response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smtClean="0"/>
              <a:t>Cytotoxic T cells recognize fragments of foreign proteins produced by infected cells and possess an accessory protein that binds to class I MHC molecules</a:t>
            </a:r>
          </a:p>
          <a:p>
            <a:pPr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z="2800" smtClean="0"/>
              <a:t>The activated cytotoxic T cell secretes proteins that disrupt the membranes of target cells and trigger apoptosis</a:t>
            </a:r>
            <a:endParaRPr lang="en-US" sz="2400" smtClean="0"/>
          </a:p>
        </p:txBody>
      </p:sp>
      <p:grpSp>
        <p:nvGrpSpPr>
          <p:cNvPr id="10957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957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0957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0957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pic>
        <p:nvPicPr>
          <p:cNvPr id="109573" name="Picture 10" descr="Campbell Play Butt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8197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Text Box 11"/>
          <p:cNvSpPr txBox="1">
            <a:spLocks noChangeArrowheads="1"/>
          </p:cNvSpPr>
          <p:nvPr/>
        </p:nvSpPr>
        <p:spPr bwMode="auto">
          <a:xfrm>
            <a:off x="3441700" y="5956300"/>
            <a:ext cx="3949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Animation: Cytotoxic T Cells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43.17-1</a:t>
            </a:r>
          </a:p>
        </p:txBody>
      </p:sp>
      <p:pic>
        <p:nvPicPr>
          <p:cNvPr id="110594" name="Picture 57" descr="43_17CytotoxicTCells_1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862138"/>
            <a:ext cx="854868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ext Box 41"/>
          <p:cNvSpPr txBox="1">
            <a:spLocks noChangeArrowheads="1"/>
          </p:cNvSpPr>
          <p:nvPr/>
        </p:nvSpPr>
        <p:spPr bwMode="auto">
          <a:xfrm>
            <a:off x="454025" y="1997075"/>
            <a:ext cx="144303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Cytotoxic T cell</a:t>
            </a:r>
          </a:p>
        </p:txBody>
      </p:sp>
      <p:grpSp>
        <p:nvGrpSpPr>
          <p:cNvPr id="110596" name="Group 42"/>
          <p:cNvGrpSpPr>
            <a:grpSpLocks/>
          </p:cNvGrpSpPr>
          <p:nvPr/>
        </p:nvGrpSpPr>
        <p:grpSpPr bwMode="auto">
          <a:xfrm>
            <a:off x="377825" y="4545013"/>
            <a:ext cx="244475" cy="212725"/>
            <a:chOff x="1975" y="3550"/>
            <a:chExt cx="154" cy="134"/>
          </a:xfrm>
        </p:grpSpPr>
        <p:sp>
          <p:nvSpPr>
            <p:cNvPr id="110609" name="Oval 43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10610" name="Text Box 44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10597" name="Text Box 45"/>
          <p:cNvSpPr txBox="1">
            <a:spLocks noChangeArrowheads="1"/>
          </p:cNvSpPr>
          <p:nvPr/>
        </p:nvSpPr>
        <p:spPr bwMode="auto">
          <a:xfrm>
            <a:off x="420688" y="2890838"/>
            <a:ext cx="1019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Accessory</a:t>
            </a:r>
            <a:br>
              <a:rPr lang="en-US" sz="1500" b="1"/>
            </a:br>
            <a:r>
              <a:rPr lang="en-US" sz="1500" b="1"/>
              <a:t>protein</a:t>
            </a:r>
          </a:p>
        </p:txBody>
      </p:sp>
      <p:sp>
        <p:nvSpPr>
          <p:cNvPr id="110598" name="Text Box 46"/>
          <p:cNvSpPr txBox="1">
            <a:spLocks noChangeArrowheads="1"/>
          </p:cNvSpPr>
          <p:nvPr/>
        </p:nvSpPr>
        <p:spPr bwMode="auto">
          <a:xfrm>
            <a:off x="427038" y="3373438"/>
            <a:ext cx="11509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Class </a:t>
            </a:r>
            <a:r>
              <a:rPr lang="en-US" sz="1500" b="1">
                <a:latin typeface="Times" charset="0"/>
              </a:rPr>
              <a:t>I</a:t>
            </a:r>
            <a:r>
              <a:rPr lang="en-US" sz="1500" b="1"/>
              <a:t> MHC</a:t>
            </a:r>
            <a:br>
              <a:rPr lang="en-US" sz="1500" b="1"/>
            </a:br>
            <a:r>
              <a:rPr lang="en-US" sz="1500" b="1"/>
              <a:t>molecule</a:t>
            </a:r>
          </a:p>
        </p:txBody>
      </p:sp>
      <p:sp>
        <p:nvSpPr>
          <p:cNvPr id="110599" name="Text Box 47"/>
          <p:cNvSpPr txBox="1">
            <a:spLocks noChangeArrowheads="1"/>
          </p:cNvSpPr>
          <p:nvPr/>
        </p:nvSpPr>
        <p:spPr bwMode="auto">
          <a:xfrm>
            <a:off x="439738" y="4033838"/>
            <a:ext cx="75406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Infected</a:t>
            </a:r>
            <a:br>
              <a:rPr lang="en-US" sz="1500" b="1"/>
            </a:br>
            <a:r>
              <a:rPr lang="en-US" sz="1500" b="1"/>
              <a:t>cell</a:t>
            </a:r>
          </a:p>
        </p:txBody>
      </p:sp>
      <p:sp>
        <p:nvSpPr>
          <p:cNvPr id="110600" name="Text Box 48"/>
          <p:cNvSpPr txBox="1">
            <a:spLocks noChangeArrowheads="1"/>
          </p:cNvSpPr>
          <p:nvPr/>
        </p:nvSpPr>
        <p:spPr bwMode="auto">
          <a:xfrm>
            <a:off x="2365375" y="3114675"/>
            <a:ext cx="8080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Antigen</a:t>
            </a:r>
            <a:br>
              <a:rPr lang="en-US" sz="1500" b="1"/>
            </a:br>
            <a:r>
              <a:rPr lang="en-US" sz="1500" b="1"/>
              <a:t>receptor</a:t>
            </a:r>
          </a:p>
        </p:txBody>
      </p:sp>
      <p:sp>
        <p:nvSpPr>
          <p:cNvPr id="110601" name="Text Box 49"/>
          <p:cNvSpPr txBox="1">
            <a:spLocks noChangeArrowheads="1"/>
          </p:cNvSpPr>
          <p:nvPr/>
        </p:nvSpPr>
        <p:spPr bwMode="auto">
          <a:xfrm>
            <a:off x="2676525" y="4365625"/>
            <a:ext cx="8080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Antigen</a:t>
            </a:r>
            <a:br>
              <a:rPr lang="en-US" sz="1500" b="1"/>
            </a:br>
            <a:r>
              <a:rPr lang="en-US" sz="1500" b="1"/>
              <a:t>fragment</a:t>
            </a:r>
          </a:p>
        </p:txBody>
      </p:sp>
      <p:sp>
        <p:nvSpPr>
          <p:cNvPr id="110602" name="Line 50"/>
          <p:cNvSpPr>
            <a:spLocks noChangeShapeType="1"/>
          </p:cNvSpPr>
          <p:nvPr/>
        </p:nvSpPr>
        <p:spPr bwMode="auto">
          <a:xfrm>
            <a:off x="1508125" y="2195513"/>
            <a:ext cx="250825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0603" name="Line 51"/>
          <p:cNvSpPr>
            <a:spLocks noChangeShapeType="1"/>
          </p:cNvSpPr>
          <p:nvPr/>
        </p:nvSpPr>
        <p:spPr bwMode="auto">
          <a:xfrm>
            <a:off x="1416050" y="3016250"/>
            <a:ext cx="382588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0604" name="Line 52"/>
          <p:cNvSpPr>
            <a:spLocks noChangeShapeType="1"/>
          </p:cNvSpPr>
          <p:nvPr/>
        </p:nvSpPr>
        <p:spPr bwMode="auto">
          <a:xfrm>
            <a:off x="2051050" y="3187700"/>
            <a:ext cx="29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0605" name="Line 53"/>
          <p:cNvSpPr>
            <a:spLocks noChangeShapeType="1"/>
          </p:cNvSpPr>
          <p:nvPr/>
        </p:nvSpPr>
        <p:spPr bwMode="auto">
          <a:xfrm>
            <a:off x="1560513" y="3465513"/>
            <a:ext cx="344487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0606" name="Line 54"/>
          <p:cNvSpPr>
            <a:spLocks noChangeShapeType="1"/>
          </p:cNvSpPr>
          <p:nvPr/>
        </p:nvSpPr>
        <p:spPr bwMode="auto">
          <a:xfrm>
            <a:off x="793750" y="4325938"/>
            <a:ext cx="608013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0607" name="Line 55"/>
          <p:cNvSpPr>
            <a:spLocks noChangeShapeType="1"/>
          </p:cNvSpPr>
          <p:nvPr/>
        </p:nvSpPr>
        <p:spPr bwMode="auto">
          <a:xfrm>
            <a:off x="2209800" y="4484688"/>
            <a:ext cx="43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0608" name="Line 56"/>
          <p:cNvSpPr>
            <a:spLocks noChangeShapeType="1"/>
          </p:cNvSpPr>
          <p:nvPr/>
        </p:nvSpPr>
        <p:spPr bwMode="auto">
          <a:xfrm>
            <a:off x="2036763" y="318770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43.17-2</a:t>
            </a:r>
          </a:p>
        </p:txBody>
      </p:sp>
      <p:pic>
        <p:nvPicPr>
          <p:cNvPr id="112642" name="Picture 32" descr="43_17CytotoxicTCells_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862138"/>
            <a:ext cx="854868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Text Box 5"/>
          <p:cNvSpPr txBox="1">
            <a:spLocks noChangeArrowheads="1"/>
          </p:cNvSpPr>
          <p:nvPr/>
        </p:nvSpPr>
        <p:spPr bwMode="auto">
          <a:xfrm>
            <a:off x="454025" y="1997075"/>
            <a:ext cx="144303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Cytotoxic T cell</a:t>
            </a:r>
          </a:p>
        </p:txBody>
      </p:sp>
      <p:grpSp>
        <p:nvGrpSpPr>
          <p:cNvPr id="112644" name="Group 6"/>
          <p:cNvGrpSpPr>
            <a:grpSpLocks/>
          </p:cNvGrpSpPr>
          <p:nvPr/>
        </p:nvGrpSpPr>
        <p:grpSpPr bwMode="auto">
          <a:xfrm>
            <a:off x="377825" y="4545013"/>
            <a:ext cx="244475" cy="212725"/>
            <a:chOff x="1975" y="3550"/>
            <a:chExt cx="154" cy="134"/>
          </a:xfrm>
        </p:grpSpPr>
        <p:sp>
          <p:nvSpPr>
            <p:cNvPr id="112668" name="Oval 7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12669" name="Text Box 8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2645" name="Group 9"/>
          <p:cNvGrpSpPr>
            <a:grpSpLocks/>
          </p:cNvGrpSpPr>
          <p:nvPr/>
        </p:nvGrpSpPr>
        <p:grpSpPr bwMode="auto">
          <a:xfrm>
            <a:off x="3751263" y="4545013"/>
            <a:ext cx="244475" cy="212725"/>
            <a:chOff x="1975" y="3550"/>
            <a:chExt cx="154" cy="134"/>
          </a:xfrm>
        </p:grpSpPr>
        <p:sp>
          <p:nvSpPr>
            <p:cNvPr id="112666" name="Oval 10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12667" name="Text Box 11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12646" name="Text Box 12"/>
          <p:cNvSpPr txBox="1">
            <a:spLocks noChangeArrowheads="1"/>
          </p:cNvSpPr>
          <p:nvPr/>
        </p:nvSpPr>
        <p:spPr bwMode="auto">
          <a:xfrm>
            <a:off x="420688" y="2890838"/>
            <a:ext cx="1019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Accessory</a:t>
            </a:r>
            <a:br>
              <a:rPr lang="en-US" sz="1500" b="1"/>
            </a:br>
            <a:r>
              <a:rPr lang="en-US" sz="1500" b="1"/>
              <a:t>protein</a:t>
            </a:r>
          </a:p>
        </p:txBody>
      </p:sp>
      <p:sp>
        <p:nvSpPr>
          <p:cNvPr id="112647" name="Text Box 13"/>
          <p:cNvSpPr txBox="1">
            <a:spLocks noChangeArrowheads="1"/>
          </p:cNvSpPr>
          <p:nvPr/>
        </p:nvSpPr>
        <p:spPr bwMode="auto">
          <a:xfrm>
            <a:off x="427038" y="3373438"/>
            <a:ext cx="11509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Class </a:t>
            </a:r>
            <a:r>
              <a:rPr lang="en-US" sz="1500" b="1">
                <a:latin typeface="Times" charset="0"/>
              </a:rPr>
              <a:t>I</a:t>
            </a:r>
            <a:r>
              <a:rPr lang="en-US" sz="1500" b="1"/>
              <a:t> MHC</a:t>
            </a:r>
            <a:br>
              <a:rPr lang="en-US" sz="1500" b="1"/>
            </a:br>
            <a:r>
              <a:rPr lang="en-US" sz="1500" b="1"/>
              <a:t>molecule</a:t>
            </a:r>
          </a:p>
        </p:txBody>
      </p:sp>
      <p:sp>
        <p:nvSpPr>
          <p:cNvPr id="112648" name="Text Box 14"/>
          <p:cNvSpPr txBox="1">
            <a:spLocks noChangeArrowheads="1"/>
          </p:cNvSpPr>
          <p:nvPr/>
        </p:nvSpPr>
        <p:spPr bwMode="auto">
          <a:xfrm>
            <a:off x="439738" y="4033838"/>
            <a:ext cx="75406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Infected</a:t>
            </a:r>
            <a:br>
              <a:rPr lang="en-US" sz="1500" b="1"/>
            </a:br>
            <a:r>
              <a:rPr lang="en-US" sz="1500" b="1"/>
              <a:t>cell</a:t>
            </a:r>
          </a:p>
        </p:txBody>
      </p:sp>
      <p:sp>
        <p:nvSpPr>
          <p:cNvPr id="112649" name="Text Box 15"/>
          <p:cNvSpPr txBox="1">
            <a:spLocks noChangeArrowheads="1"/>
          </p:cNvSpPr>
          <p:nvPr/>
        </p:nvSpPr>
        <p:spPr bwMode="auto">
          <a:xfrm>
            <a:off x="2365375" y="3114675"/>
            <a:ext cx="8080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Antigen</a:t>
            </a:r>
            <a:br>
              <a:rPr lang="en-US" sz="1500" b="1"/>
            </a:br>
            <a:r>
              <a:rPr lang="en-US" sz="1500" b="1"/>
              <a:t>receptor</a:t>
            </a:r>
          </a:p>
        </p:txBody>
      </p:sp>
      <p:sp>
        <p:nvSpPr>
          <p:cNvPr id="112650" name="Text Box 16"/>
          <p:cNvSpPr txBox="1">
            <a:spLocks noChangeArrowheads="1"/>
          </p:cNvSpPr>
          <p:nvPr/>
        </p:nvSpPr>
        <p:spPr bwMode="auto">
          <a:xfrm>
            <a:off x="2676525" y="4365625"/>
            <a:ext cx="8080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Antigen</a:t>
            </a:r>
            <a:br>
              <a:rPr lang="en-US" sz="1500" b="1"/>
            </a:br>
            <a:r>
              <a:rPr lang="en-US" sz="1500" b="1"/>
              <a:t>fragment</a:t>
            </a:r>
          </a:p>
        </p:txBody>
      </p:sp>
      <p:sp>
        <p:nvSpPr>
          <p:cNvPr id="112651" name="Text Box 17"/>
          <p:cNvSpPr txBox="1">
            <a:spLocks noChangeArrowheads="1"/>
          </p:cNvSpPr>
          <p:nvPr/>
        </p:nvSpPr>
        <p:spPr bwMode="auto">
          <a:xfrm>
            <a:off x="3787775" y="3279775"/>
            <a:ext cx="768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Perforin</a:t>
            </a:r>
          </a:p>
        </p:txBody>
      </p:sp>
      <p:sp>
        <p:nvSpPr>
          <p:cNvPr id="112652" name="Text Box 18"/>
          <p:cNvSpPr txBox="1">
            <a:spLocks noChangeArrowheads="1"/>
          </p:cNvSpPr>
          <p:nvPr/>
        </p:nvSpPr>
        <p:spPr bwMode="auto">
          <a:xfrm>
            <a:off x="3767138" y="3749675"/>
            <a:ext cx="4508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Pore</a:t>
            </a:r>
          </a:p>
        </p:txBody>
      </p:sp>
      <p:sp>
        <p:nvSpPr>
          <p:cNvPr id="112653" name="Text Box 19"/>
          <p:cNvSpPr txBox="1">
            <a:spLocks noChangeArrowheads="1"/>
          </p:cNvSpPr>
          <p:nvPr/>
        </p:nvSpPr>
        <p:spPr bwMode="auto">
          <a:xfrm>
            <a:off x="5824538" y="3413125"/>
            <a:ext cx="5826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Gran-</a:t>
            </a:r>
            <a:br>
              <a:rPr lang="en-US" sz="1500" b="1"/>
            </a:br>
            <a:r>
              <a:rPr lang="en-US" sz="1500" b="1"/>
              <a:t>zymes</a:t>
            </a:r>
          </a:p>
        </p:txBody>
      </p:sp>
      <p:sp>
        <p:nvSpPr>
          <p:cNvPr id="112654" name="Line 20"/>
          <p:cNvSpPr>
            <a:spLocks noChangeShapeType="1"/>
          </p:cNvSpPr>
          <p:nvPr/>
        </p:nvSpPr>
        <p:spPr bwMode="auto">
          <a:xfrm>
            <a:off x="1508125" y="2195513"/>
            <a:ext cx="250825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2655" name="Line 21"/>
          <p:cNvSpPr>
            <a:spLocks noChangeShapeType="1"/>
          </p:cNvSpPr>
          <p:nvPr/>
        </p:nvSpPr>
        <p:spPr bwMode="auto">
          <a:xfrm>
            <a:off x="1416050" y="3016250"/>
            <a:ext cx="382588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2656" name="Line 22"/>
          <p:cNvSpPr>
            <a:spLocks noChangeShapeType="1"/>
          </p:cNvSpPr>
          <p:nvPr/>
        </p:nvSpPr>
        <p:spPr bwMode="auto">
          <a:xfrm>
            <a:off x="2051050" y="3187700"/>
            <a:ext cx="29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2657" name="Line 23"/>
          <p:cNvSpPr>
            <a:spLocks noChangeShapeType="1"/>
          </p:cNvSpPr>
          <p:nvPr/>
        </p:nvSpPr>
        <p:spPr bwMode="auto">
          <a:xfrm>
            <a:off x="1560513" y="3465513"/>
            <a:ext cx="344487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2658" name="Line 24"/>
          <p:cNvSpPr>
            <a:spLocks noChangeShapeType="1"/>
          </p:cNvSpPr>
          <p:nvPr/>
        </p:nvSpPr>
        <p:spPr bwMode="auto">
          <a:xfrm>
            <a:off x="793750" y="4325938"/>
            <a:ext cx="608013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2659" name="Line 25"/>
          <p:cNvSpPr>
            <a:spLocks noChangeShapeType="1"/>
          </p:cNvSpPr>
          <p:nvPr/>
        </p:nvSpPr>
        <p:spPr bwMode="auto">
          <a:xfrm>
            <a:off x="2209800" y="4484688"/>
            <a:ext cx="43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2660" name="Line 26"/>
          <p:cNvSpPr>
            <a:spLocks noChangeShapeType="1"/>
          </p:cNvSpPr>
          <p:nvPr/>
        </p:nvSpPr>
        <p:spPr bwMode="auto">
          <a:xfrm>
            <a:off x="2036763" y="318770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2661" name="Line 27"/>
          <p:cNvSpPr>
            <a:spLocks noChangeShapeType="1"/>
          </p:cNvSpPr>
          <p:nvPr/>
        </p:nvSpPr>
        <p:spPr bwMode="auto">
          <a:xfrm flipH="1">
            <a:off x="4524375" y="3135313"/>
            <a:ext cx="23812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2662" name="Line 28"/>
          <p:cNvSpPr>
            <a:spLocks noChangeShapeType="1"/>
          </p:cNvSpPr>
          <p:nvPr/>
        </p:nvSpPr>
        <p:spPr bwMode="auto">
          <a:xfrm>
            <a:off x="4524375" y="3373438"/>
            <a:ext cx="198438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2663" name="Line 29"/>
          <p:cNvSpPr>
            <a:spLocks noChangeShapeType="1"/>
          </p:cNvSpPr>
          <p:nvPr/>
        </p:nvSpPr>
        <p:spPr bwMode="auto">
          <a:xfrm>
            <a:off x="4219575" y="3862388"/>
            <a:ext cx="265113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2664" name="Line 30"/>
          <p:cNvSpPr>
            <a:spLocks noChangeShapeType="1"/>
          </p:cNvSpPr>
          <p:nvPr/>
        </p:nvSpPr>
        <p:spPr bwMode="auto">
          <a:xfrm>
            <a:off x="5556250" y="3413125"/>
            <a:ext cx="211138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2665" name="Line 31"/>
          <p:cNvSpPr>
            <a:spLocks noChangeShapeType="1"/>
          </p:cNvSpPr>
          <p:nvPr/>
        </p:nvSpPr>
        <p:spPr bwMode="auto">
          <a:xfrm flipH="1">
            <a:off x="5383213" y="3505200"/>
            <a:ext cx="384175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43.17-3</a:t>
            </a:r>
          </a:p>
        </p:txBody>
      </p:sp>
      <p:pic>
        <p:nvPicPr>
          <p:cNvPr id="114690" name="Picture 38" descr="43_17CytotoxicTCells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862138"/>
            <a:ext cx="854868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54025" y="1997075"/>
            <a:ext cx="144303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Cytotoxic T cell</a:t>
            </a:r>
          </a:p>
        </p:txBody>
      </p:sp>
      <p:grpSp>
        <p:nvGrpSpPr>
          <p:cNvPr id="114692" name="Group 5"/>
          <p:cNvGrpSpPr>
            <a:grpSpLocks/>
          </p:cNvGrpSpPr>
          <p:nvPr/>
        </p:nvGrpSpPr>
        <p:grpSpPr bwMode="auto">
          <a:xfrm>
            <a:off x="6635750" y="4546600"/>
            <a:ext cx="244475" cy="212725"/>
            <a:chOff x="1975" y="3550"/>
            <a:chExt cx="154" cy="134"/>
          </a:xfrm>
        </p:grpSpPr>
        <p:sp>
          <p:nvSpPr>
            <p:cNvPr id="114723" name="Oval 6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14724" name="Text Box 7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14693" name="Group 8"/>
          <p:cNvGrpSpPr>
            <a:grpSpLocks/>
          </p:cNvGrpSpPr>
          <p:nvPr/>
        </p:nvGrpSpPr>
        <p:grpSpPr bwMode="auto">
          <a:xfrm>
            <a:off x="377825" y="4545013"/>
            <a:ext cx="244475" cy="212725"/>
            <a:chOff x="1975" y="3550"/>
            <a:chExt cx="154" cy="134"/>
          </a:xfrm>
        </p:grpSpPr>
        <p:sp>
          <p:nvSpPr>
            <p:cNvPr id="114721" name="Oval 9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14722" name="Text Box 10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4694" name="Group 11"/>
          <p:cNvGrpSpPr>
            <a:grpSpLocks/>
          </p:cNvGrpSpPr>
          <p:nvPr/>
        </p:nvGrpSpPr>
        <p:grpSpPr bwMode="auto">
          <a:xfrm>
            <a:off x="3751263" y="4545013"/>
            <a:ext cx="244475" cy="212725"/>
            <a:chOff x="1975" y="3550"/>
            <a:chExt cx="154" cy="134"/>
          </a:xfrm>
        </p:grpSpPr>
        <p:sp>
          <p:nvSpPr>
            <p:cNvPr id="114719" name="Oval 12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14720" name="Text Box 13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14695" name="Text Box 14"/>
          <p:cNvSpPr txBox="1">
            <a:spLocks noChangeArrowheads="1"/>
          </p:cNvSpPr>
          <p:nvPr/>
        </p:nvSpPr>
        <p:spPr bwMode="auto">
          <a:xfrm>
            <a:off x="420688" y="2890838"/>
            <a:ext cx="1019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Accessory</a:t>
            </a:r>
            <a:br>
              <a:rPr lang="en-US" sz="1500" b="1"/>
            </a:br>
            <a:r>
              <a:rPr lang="en-US" sz="1500" b="1"/>
              <a:t>protein</a:t>
            </a:r>
          </a:p>
        </p:txBody>
      </p:sp>
      <p:sp>
        <p:nvSpPr>
          <p:cNvPr id="114696" name="Text Box 15"/>
          <p:cNvSpPr txBox="1">
            <a:spLocks noChangeArrowheads="1"/>
          </p:cNvSpPr>
          <p:nvPr/>
        </p:nvSpPr>
        <p:spPr bwMode="auto">
          <a:xfrm>
            <a:off x="427038" y="3373438"/>
            <a:ext cx="11509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Class </a:t>
            </a:r>
            <a:r>
              <a:rPr lang="en-US" sz="1500" b="1">
                <a:latin typeface="Times" charset="0"/>
              </a:rPr>
              <a:t>I</a:t>
            </a:r>
            <a:r>
              <a:rPr lang="en-US" sz="1500" b="1"/>
              <a:t> MHC</a:t>
            </a:r>
            <a:br>
              <a:rPr lang="en-US" sz="1500" b="1"/>
            </a:br>
            <a:r>
              <a:rPr lang="en-US" sz="1500" b="1"/>
              <a:t>molecule</a:t>
            </a:r>
          </a:p>
        </p:txBody>
      </p:sp>
      <p:sp>
        <p:nvSpPr>
          <p:cNvPr id="114697" name="Text Box 16"/>
          <p:cNvSpPr txBox="1">
            <a:spLocks noChangeArrowheads="1"/>
          </p:cNvSpPr>
          <p:nvPr/>
        </p:nvSpPr>
        <p:spPr bwMode="auto">
          <a:xfrm>
            <a:off x="439738" y="4033838"/>
            <a:ext cx="75406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Infected</a:t>
            </a:r>
            <a:br>
              <a:rPr lang="en-US" sz="1500" b="1"/>
            </a:br>
            <a:r>
              <a:rPr lang="en-US" sz="1500" b="1"/>
              <a:t>cell</a:t>
            </a:r>
          </a:p>
        </p:txBody>
      </p:sp>
      <p:sp>
        <p:nvSpPr>
          <p:cNvPr id="114698" name="Text Box 17"/>
          <p:cNvSpPr txBox="1">
            <a:spLocks noChangeArrowheads="1"/>
          </p:cNvSpPr>
          <p:nvPr/>
        </p:nvSpPr>
        <p:spPr bwMode="auto">
          <a:xfrm>
            <a:off x="2365375" y="3114675"/>
            <a:ext cx="8080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Antigen</a:t>
            </a:r>
            <a:br>
              <a:rPr lang="en-US" sz="1500" b="1"/>
            </a:br>
            <a:r>
              <a:rPr lang="en-US" sz="1500" b="1"/>
              <a:t>receptor</a:t>
            </a:r>
          </a:p>
        </p:txBody>
      </p:sp>
      <p:sp>
        <p:nvSpPr>
          <p:cNvPr id="114699" name="Text Box 18"/>
          <p:cNvSpPr txBox="1">
            <a:spLocks noChangeArrowheads="1"/>
          </p:cNvSpPr>
          <p:nvPr/>
        </p:nvSpPr>
        <p:spPr bwMode="auto">
          <a:xfrm>
            <a:off x="2676525" y="4365625"/>
            <a:ext cx="808038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Antigen</a:t>
            </a:r>
            <a:br>
              <a:rPr lang="en-US" sz="1500" b="1"/>
            </a:br>
            <a:r>
              <a:rPr lang="en-US" sz="1500" b="1"/>
              <a:t>fragment</a:t>
            </a:r>
          </a:p>
        </p:txBody>
      </p:sp>
      <p:sp>
        <p:nvSpPr>
          <p:cNvPr id="114700" name="Text Box 19"/>
          <p:cNvSpPr txBox="1">
            <a:spLocks noChangeArrowheads="1"/>
          </p:cNvSpPr>
          <p:nvPr/>
        </p:nvSpPr>
        <p:spPr bwMode="auto">
          <a:xfrm>
            <a:off x="3787775" y="3279775"/>
            <a:ext cx="768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Perforin</a:t>
            </a:r>
          </a:p>
        </p:txBody>
      </p:sp>
      <p:sp>
        <p:nvSpPr>
          <p:cNvPr id="114701" name="Text Box 20"/>
          <p:cNvSpPr txBox="1">
            <a:spLocks noChangeArrowheads="1"/>
          </p:cNvSpPr>
          <p:nvPr/>
        </p:nvSpPr>
        <p:spPr bwMode="auto">
          <a:xfrm>
            <a:off x="3767138" y="3749675"/>
            <a:ext cx="4508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Pore</a:t>
            </a:r>
          </a:p>
        </p:txBody>
      </p:sp>
      <p:sp>
        <p:nvSpPr>
          <p:cNvPr id="114702" name="Text Box 21"/>
          <p:cNvSpPr txBox="1">
            <a:spLocks noChangeArrowheads="1"/>
          </p:cNvSpPr>
          <p:nvPr/>
        </p:nvSpPr>
        <p:spPr bwMode="auto">
          <a:xfrm>
            <a:off x="5824538" y="3413125"/>
            <a:ext cx="58261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Gran-</a:t>
            </a:r>
            <a:br>
              <a:rPr lang="en-US" sz="1500" b="1"/>
            </a:br>
            <a:r>
              <a:rPr lang="en-US" sz="1500" b="1"/>
              <a:t>zymes</a:t>
            </a:r>
          </a:p>
        </p:txBody>
      </p:sp>
      <p:sp>
        <p:nvSpPr>
          <p:cNvPr id="114703" name="Text Box 22"/>
          <p:cNvSpPr txBox="1">
            <a:spLocks noChangeArrowheads="1"/>
          </p:cNvSpPr>
          <p:nvPr/>
        </p:nvSpPr>
        <p:spPr bwMode="auto">
          <a:xfrm>
            <a:off x="7915275" y="2076450"/>
            <a:ext cx="8477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Released</a:t>
            </a:r>
            <a:br>
              <a:rPr lang="en-US" sz="1500" b="1"/>
            </a:br>
            <a:r>
              <a:rPr lang="en-US" sz="1500" b="1"/>
              <a:t>cytotoxic</a:t>
            </a:r>
            <a:br>
              <a:rPr lang="en-US" sz="1500" b="1"/>
            </a:br>
            <a:r>
              <a:rPr lang="en-US" sz="1500" b="1"/>
              <a:t>T cell</a:t>
            </a:r>
          </a:p>
        </p:txBody>
      </p:sp>
      <p:sp>
        <p:nvSpPr>
          <p:cNvPr id="114704" name="Text Box 23"/>
          <p:cNvSpPr txBox="1">
            <a:spLocks noChangeArrowheads="1"/>
          </p:cNvSpPr>
          <p:nvPr/>
        </p:nvSpPr>
        <p:spPr bwMode="auto">
          <a:xfrm>
            <a:off x="7656513" y="3062288"/>
            <a:ext cx="11255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Dying</a:t>
            </a:r>
            <a:br>
              <a:rPr lang="en-US" sz="1500" b="1"/>
            </a:br>
            <a:r>
              <a:rPr lang="en-US" sz="1500" b="1"/>
              <a:t>infected cell</a:t>
            </a:r>
          </a:p>
        </p:txBody>
      </p:sp>
      <p:sp>
        <p:nvSpPr>
          <p:cNvPr id="114705" name="Line 24"/>
          <p:cNvSpPr>
            <a:spLocks noChangeShapeType="1"/>
          </p:cNvSpPr>
          <p:nvPr/>
        </p:nvSpPr>
        <p:spPr bwMode="auto">
          <a:xfrm>
            <a:off x="1508125" y="2195513"/>
            <a:ext cx="250825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4706" name="Line 25"/>
          <p:cNvSpPr>
            <a:spLocks noChangeShapeType="1"/>
          </p:cNvSpPr>
          <p:nvPr/>
        </p:nvSpPr>
        <p:spPr bwMode="auto">
          <a:xfrm>
            <a:off x="1416050" y="3016250"/>
            <a:ext cx="382588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4707" name="Line 26"/>
          <p:cNvSpPr>
            <a:spLocks noChangeShapeType="1"/>
          </p:cNvSpPr>
          <p:nvPr/>
        </p:nvSpPr>
        <p:spPr bwMode="auto">
          <a:xfrm>
            <a:off x="2051050" y="3187700"/>
            <a:ext cx="290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4708" name="Line 27"/>
          <p:cNvSpPr>
            <a:spLocks noChangeShapeType="1"/>
          </p:cNvSpPr>
          <p:nvPr/>
        </p:nvSpPr>
        <p:spPr bwMode="auto">
          <a:xfrm>
            <a:off x="1560513" y="3465513"/>
            <a:ext cx="344487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4709" name="Line 28"/>
          <p:cNvSpPr>
            <a:spLocks noChangeShapeType="1"/>
          </p:cNvSpPr>
          <p:nvPr/>
        </p:nvSpPr>
        <p:spPr bwMode="auto">
          <a:xfrm>
            <a:off x="793750" y="4325938"/>
            <a:ext cx="608013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4710" name="Line 29"/>
          <p:cNvSpPr>
            <a:spLocks noChangeShapeType="1"/>
          </p:cNvSpPr>
          <p:nvPr/>
        </p:nvSpPr>
        <p:spPr bwMode="auto">
          <a:xfrm>
            <a:off x="2209800" y="4484688"/>
            <a:ext cx="436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4711" name="Line 30"/>
          <p:cNvSpPr>
            <a:spLocks noChangeShapeType="1"/>
          </p:cNvSpPr>
          <p:nvPr/>
        </p:nvSpPr>
        <p:spPr bwMode="auto">
          <a:xfrm>
            <a:off x="2036763" y="318770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4712" name="Line 31"/>
          <p:cNvSpPr>
            <a:spLocks noChangeShapeType="1"/>
          </p:cNvSpPr>
          <p:nvPr/>
        </p:nvSpPr>
        <p:spPr bwMode="auto">
          <a:xfrm flipH="1">
            <a:off x="4524375" y="3135313"/>
            <a:ext cx="238125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4713" name="Line 32"/>
          <p:cNvSpPr>
            <a:spLocks noChangeShapeType="1"/>
          </p:cNvSpPr>
          <p:nvPr/>
        </p:nvSpPr>
        <p:spPr bwMode="auto">
          <a:xfrm>
            <a:off x="4524375" y="3373438"/>
            <a:ext cx="198438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4714" name="Line 33"/>
          <p:cNvSpPr>
            <a:spLocks noChangeShapeType="1"/>
          </p:cNvSpPr>
          <p:nvPr/>
        </p:nvSpPr>
        <p:spPr bwMode="auto">
          <a:xfrm>
            <a:off x="4219575" y="3862388"/>
            <a:ext cx="265113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4715" name="Line 34"/>
          <p:cNvSpPr>
            <a:spLocks noChangeShapeType="1"/>
          </p:cNvSpPr>
          <p:nvPr/>
        </p:nvSpPr>
        <p:spPr bwMode="auto">
          <a:xfrm>
            <a:off x="5556250" y="3413125"/>
            <a:ext cx="211138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4716" name="Line 35"/>
          <p:cNvSpPr>
            <a:spLocks noChangeShapeType="1"/>
          </p:cNvSpPr>
          <p:nvPr/>
        </p:nvSpPr>
        <p:spPr bwMode="auto">
          <a:xfrm flipH="1">
            <a:off x="5383213" y="3505200"/>
            <a:ext cx="384175" cy="106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4717" name="Line 36"/>
          <p:cNvSpPr>
            <a:spLocks noChangeShapeType="1"/>
          </p:cNvSpPr>
          <p:nvPr/>
        </p:nvSpPr>
        <p:spPr bwMode="auto">
          <a:xfrm>
            <a:off x="7526338" y="2170113"/>
            <a:ext cx="34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4718" name="Line 37"/>
          <p:cNvSpPr>
            <a:spLocks noChangeShapeType="1"/>
          </p:cNvSpPr>
          <p:nvPr/>
        </p:nvSpPr>
        <p:spPr bwMode="auto">
          <a:xfrm flipH="1">
            <a:off x="7950200" y="3452813"/>
            <a:ext cx="39688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Adaptive Defenses</a:t>
            </a:r>
          </a:p>
        </p:txBody>
      </p:sp>
      <p:sp>
        <p:nvSpPr>
          <p:cNvPr id="860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Specific </a:t>
            </a:r>
            <a:r>
              <a:rPr lang="en-US" altLang="en-US" smtClean="0"/>
              <a:t>– recognizes and targets specific antigens</a:t>
            </a:r>
          </a:p>
          <a:p>
            <a:pPr eaLnBrk="1" hangingPunct="1"/>
            <a:r>
              <a:rPr lang="en-US" altLang="en-US" b="1" smtClean="0"/>
              <a:t>Systemic</a:t>
            </a:r>
            <a:r>
              <a:rPr lang="en-US" altLang="en-US" smtClean="0"/>
              <a:t> – not restricted to initial site</a:t>
            </a:r>
          </a:p>
          <a:p>
            <a:pPr eaLnBrk="1" hangingPunct="1"/>
            <a:r>
              <a:rPr lang="en-US" altLang="en-US" smtClean="0"/>
              <a:t>Have </a:t>
            </a:r>
            <a:r>
              <a:rPr lang="en-US" altLang="en-US" b="1" smtClean="0"/>
              <a:t>memory</a:t>
            </a:r>
            <a:r>
              <a:rPr lang="en-US" altLang="en-US" smtClean="0"/>
              <a:t> – stronger attacks to "known" antigens</a:t>
            </a:r>
          </a:p>
          <a:p>
            <a:pPr eaLnBrk="1" hangingPunct="1"/>
            <a:r>
              <a:rPr lang="en-US" altLang="en-US" smtClean="0"/>
              <a:t>Two separate, overlapping arms</a:t>
            </a:r>
          </a:p>
          <a:p>
            <a:pPr lvl="1" eaLnBrk="1" hangingPunct="1"/>
            <a:r>
              <a:rPr lang="en-US" altLang="en-US" smtClean="0"/>
              <a:t>Humoral (antibody-mediated) immunity</a:t>
            </a:r>
          </a:p>
          <a:p>
            <a:pPr lvl="1" eaLnBrk="1" hangingPunct="1"/>
            <a:r>
              <a:rPr lang="en-US" altLang="en-US" smtClean="0"/>
              <a:t>Cellular (cell-mediated) immunity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953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B Cells and Antibodies: A Response to Extracellular Pathogens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7924800" cy="1225550"/>
          </a:xfrm>
        </p:spPr>
        <p:txBody>
          <a:bodyPr/>
          <a:lstStyle/>
          <a:p>
            <a:pPr marL="350838" indent="-350838" eaLnBrk="1" hangingPunct="1"/>
            <a:r>
              <a:rPr lang="en-US" sz="2800" smtClean="0"/>
              <a:t>The humoral response is characterized by secretion of antibodies by B cells</a:t>
            </a:r>
          </a:p>
        </p:txBody>
      </p:sp>
      <p:grpSp>
        <p:nvGrpSpPr>
          <p:cNvPr id="116739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1674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16740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Activation of B Cells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2550"/>
            <a:ext cx="8229600" cy="3676650"/>
          </a:xfrm>
        </p:spPr>
        <p:txBody>
          <a:bodyPr/>
          <a:lstStyle/>
          <a:p>
            <a:pPr eaLnBrk="1" hangingPunct="1"/>
            <a:r>
              <a:rPr lang="en-US" sz="2800" smtClean="0"/>
              <a:t>Activation of the humoral immune response involves B cells and helper T cells as well as proteins on the surface of pathogens</a:t>
            </a:r>
          </a:p>
          <a:p>
            <a:pPr eaLnBrk="1" hangingPunct="1"/>
            <a:r>
              <a:rPr lang="en-US" sz="2800" smtClean="0"/>
              <a:t>In response to cytokines from helper T cells and an antigen, a B cell proliferates and differentiates into memory B cells and antibody- secreting effector cells called </a:t>
            </a:r>
            <a:r>
              <a:rPr lang="en-US" sz="2800" b="1" smtClean="0"/>
              <a:t>plasma cells</a:t>
            </a:r>
          </a:p>
        </p:txBody>
      </p:sp>
      <p:grpSp>
        <p:nvGrpSpPr>
          <p:cNvPr id="117763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776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1776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17764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43.18-1</a:t>
            </a:r>
          </a:p>
        </p:txBody>
      </p:sp>
      <p:pic>
        <p:nvPicPr>
          <p:cNvPr id="118786" name="Picture 56" descr="43_18BCellActivation_1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577975"/>
            <a:ext cx="8548687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Text Box 39"/>
          <p:cNvSpPr txBox="1">
            <a:spLocks noChangeArrowheads="1"/>
          </p:cNvSpPr>
          <p:nvPr/>
        </p:nvSpPr>
        <p:spPr bwMode="auto">
          <a:xfrm>
            <a:off x="2292350" y="1746250"/>
            <a:ext cx="9144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Pathogen</a:t>
            </a:r>
          </a:p>
        </p:txBody>
      </p:sp>
      <p:grpSp>
        <p:nvGrpSpPr>
          <p:cNvPr id="118788" name="Group 40"/>
          <p:cNvGrpSpPr>
            <a:grpSpLocks/>
          </p:cNvGrpSpPr>
          <p:nvPr/>
        </p:nvGrpSpPr>
        <p:grpSpPr bwMode="auto">
          <a:xfrm>
            <a:off x="404813" y="4783138"/>
            <a:ext cx="244475" cy="212725"/>
            <a:chOff x="1975" y="3550"/>
            <a:chExt cx="154" cy="134"/>
          </a:xfrm>
        </p:grpSpPr>
        <p:sp>
          <p:nvSpPr>
            <p:cNvPr id="118802" name="Oval 41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18803" name="Text Box 42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18789" name="Text Box 43"/>
          <p:cNvSpPr txBox="1">
            <a:spLocks noChangeArrowheads="1"/>
          </p:cNvSpPr>
          <p:nvPr/>
        </p:nvSpPr>
        <p:spPr bwMode="auto">
          <a:xfrm>
            <a:off x="434975" y="1725613"/>
            <a:ext cx="16811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Antigen-presenting</a:t>
            </a:r>
            <a:br>
              <a:rPr lang="en-US" sz="1400" b="1"/>
            </a:br>
            <a:r>
              <a:rPr lang="en-US" sz="1400" b="1"/>
              <a:t>cell</a:t>
            </a:r>
          </a:p>
        </p:txBody>
      </p:sp>
      <p:sp>
        <p:nvSpPr>
          <p:cNvPr id="118790" name="Text Box 44"/>
          <p:cNvSpPr txBox="1">
            <a:spLocks noChangeArrowheads="1"/>
          </p:cNvSpPr>
          <p:nvPr/>
        </p:nvSpPr>
        <p:spPr bwMode="auto">
          <a:xfrm>
            <a:off x="2306638" y="1984375"/>
            <a:ext cx="8080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Antigen</a:t>
            </a:r>
            <a:br>
              <a:rPr lang="en-US" sz="1400" b="1"/>
            </a:br>
            <a:r>
              <a:rPr lang="en-US" sz="1400" b="1"/>
              <a:t>fragment</a:t>
            </a:r>
          </a:p>
        </p:txBody>
      </p:sp>
      <p:sp>
        <p:nvSpPr>
          <p:cNvPr id="118791" name="Text Box 45"/>
          <p:cNvSpPr txBox="1">
            <a:spLocks noChangeArrowheads="1"/>
          </p:cNvSpPr>
          <p:nvPr/>
        </p:nvSpPr>
        <p:spPr bwMode="auto">
          <a:xfrm>
            <a:off x="428625" y="2949575"/>
            <a:ext cx="7159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Class </a:t>
            </a:r>
            <a:r>
              <a:rPr lang="en-US" sz="1400" b="1">
                <a:latin typeface="Times" charset="0"/>
              </a:rPr>
              <a:t>II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MHC</a:t>
            </a:r>
            <a:br>
              <a:rPr lang="en-US" sz="1400" b="1"/>
            </a:br>
            <a:r>
              <a:rPr lang="en-US" sz="1400" b="1"/>
              <a:t>molecule</a:t>
            </a:r>
          </a:p>
        </p:txBody>
      </p:sp>
      <p:sp>
        <p:nvSpPr>
          <p:cNvPr id="118792" name="Text Box 46"/>
          <p:cNvSpPr txBox="1">
            <a:spLocks noChangeArrowheads="1"/>
          </p:cNvSpPr>
          <p:nvPr/>
        </p:nvSpPr>
        <p:spPr bwMode="auto">
          <a:xfrm>
            <a:off x="388938" y="3597275"/>
            <a:ext cx="7540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Antigen</a:t>
            </a:r>
            <a:br>
              <a:rPr lang="en-US" sz="1400" b="1"/>
            </a:br>
            <a:r>
              <a:rPr lang="en-US" sz="1400" b="1"/>
              <a:t>receptor</a:t>
            </a:r>
          </a:p>
        </p:txBody>
      </p:sp>
      <p:sp>
        <p:nvSpPr>
          <p:cNvPr id="118793" name="Text Box 47"/>
          <p:cNvSpPr txBox="1">
            <a:spLocks noChangeArrowheads="1"/>
          </p:cNvSpPr>
          <p:nvPr/>
        </p:nvSpPr>
        <p:spPr bwMode="auto">
          <a:xfrm>
            <a:off x="2003425" y="3267075"/>
            <a:ext cx="9271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Accessory</a:t>
            </a:r>
            <a:br>
              <a:rPr lang="en-US" sz="1400" b="1"/>
            </a:br>
            <a:r>
              <a:rPr lang="en-US" sz="1400" b="1"/>
              <a:t>protein</a:t>
            </a:r>
          </a:p>
        </p:txBody>
      </p:sp>
      <p:sp>
        <p:nvSpPr>
          <p:cNvPr id="118794" name="Text Box 48"/>
          <p:cNvSpPr txBox="1">
            <a:spLocks noChangeArrowheads="1"/>
          </p:cNvSpPr>
          <p:nvPr/>
        </p:nvSpPr>
        <p:spPr bwMode="auto">
          <a:xfrm>
            <a:off x="1116013" y="4576763"/>
            <a:ext cx="1085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Helper T cell</a:t>
            </a:r>
          </a:p>
        </p:txBody>
      </p:sp>
      <p:sp>
        <p:nvSpPr>
          <p:cNvPr id="118795" name="Line 49"/>
          <p:cNvSpPr>
            <a:spLocks noChangeShapeType="1"/>
          </p:cNvSpPr>
          <p:nvPr/>
        </p:nvSpPr>
        <p:spPr bwMode="auto">
          <a:xfrm>
            <a:off x="1282700" y="1905000"/>
            <a:ext cx="185738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8796" name="Line 50"/>
          <p:cNvSpPr>
            <a:spLocks noChangeShapeType="1"/>
          </p:cNvSpPr>
          <p:nvPr/>
        </p:nvSpPr>
        <p:spPr bwMode="auto">
          <a:xfrm>
            <a:off x="1138238" y="3043238"/>
            <a:ext cx="369887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8797" name="Line 51"/>
          <p:cNvSpPr>
            <a:spLocks noChangeShapeType="1"/>
          </p:cNvSpPr>
          <p:nvPr/>
        </p:nvSpPr>
        <p:spPr bwMode="auto">
          <a:xfrm flipV="1">
            <a:off x="1084263" y="3544888"/>
            <a:ext cx="490537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8798" name="Line 52"/>
          <p:cNvSpPr>
            <a:spLocks noChangeShapeType="1"/>
          </p:cNvSpPr>
          <p:nvPr/>
        </p:nvSpPr>
        <p:spPr bwMode="auto">
          <a:xfrm flipH="1">
            <a:off x="1838325" y="1862138"/>
            <a:ext cx="420688" cy="373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8799" name="Line 53"/>
          <p:cNvSpPr>
            <a:spLocks noChangeShapeType="1"/>
          </p:cNvSpPr>
          <p:nvPr/>
        </p:nvSpPr>
        <p:spPr bwMode="auto">
          <a:xfrm flipH="1">
            <a:off x="1984375" y="2249488"/>
            <a:ext cx="277813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8800" name="Line 54"/>
          <p:cNvSpPr>
            <a:spLocks noChangeShapeType="1"/>
          </p:cNvSpPr>
          <p:nvPr/>
        </p:nvSpPr>
        <p:spPr bwMode="auto">
          <a:xfrm>
            <a:off x="1758950" y="3559175"/>
            <a:ext cx="198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18801" name="Line 55"/>
          <p:cNvSpPr>
            <a:spLocks noChangeShapeType="1"/>
          </p:cNvSpPr>
          <p:nvPr/>
        </p:nvSpPr>
        <p:spPr bwMode="auto">
          <a:xfrm>
            <a:off x="1600200" y="4352925"/>
            <a:ext cx="0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43.18-2</a:t>
            </a:r>
          </a:p>
        </p:txBody>
      </p:sp>
      <p:pic>
        <p:nvPicPr>
          <p:cNvPr id="120834" name="Picture 31" descr="43_18BCellActivation_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577975"/>
            <a:ext cx="8548687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Text Box 5"/>
          <p:cNvSpPr txBox="1">
            <a:spLocks noChangeArrowheads="1"/>
          </p:cNvSpPr>
          <p:nvPr/>
        </p:nvSpPr>
        <p:spPr bwMode="auto">
          <a:xfrm>
            <a:off x="2292350" y="1746250"/>
            <a:ext cx="9144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Pathogen</a:t>
            </a:r>
          </a:p>
        </p:txBody>
      </p:sp>
      <p:grpSp>
        <p:nvGrpSpPr>
          <p:cNvPr id="120836" name="Group 6"/>
          <p:cNvGrpSpPr>
            <a:grpSpLocks/>
          </p:cNvGrpSpPr>
          <p:nvPr/>
        </p:nvGrpSpPr>
        <p:grpSpPr bwMode="auto">
          <a:xfrm>
            <a:off x="404813" y="4783138"/>
            <a:ext cx="244475" cy="212725"/>
            <a:chOff x="1975" y="3550"/>
            <a:chExt cx="154" cy="134"/>
          </a:xfrm>
        </p:grpSpPr>
        <p:sp>
          <p:nvSpPr>
            <p:cNvPr id="120859" name="Oval 7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20860" name="Text Box 8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20837" name="Group 9"/>
          <p:cNvGrpSpPr>
            <a:grpSpLocks/>
          </p:cNvGrpSpPr>
          <p:nvPr/>
        </p:nvGrpSpPr>
        <p:grpSpPr bwMode="auto">
          <a:xfrm>
            <a:off x="3446463" y="4783138"/>
            <a:ext cx="244475" cy="212725"/>
            <a:chOff x="1975" y="3550"/>
            <a:chExt cx="154" cy="134"/>
          </a:xfrm>
        </p:grpSpPr>
        <p:sp>
          <p:nvSpPr>
            <p:cNvPr id="120857" name="Oval 10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20858" name="Text Box 11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20838" name="Text Box 12"/>
          <p:cNvSpPr txBox="1">
            <a:spLocks noChangeArrowheads="1"/>
          </p:cNvSpPr>
          <p:nvPr/>
        </p:nvSpPr>
        <p:spPr bwMode="auto">
          <a:xfrm>
            <a:off x="434975" y="1725613"/>
            <a:ext cx="16811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Antigen-presenting</a:t>
            </a:r>
            <a:br>
              <a:rPr lang="en-US" sz="1400" b="1"/>
            </a:br>
            <a:r>
              <a:rPr lang="en-US" sz="1400" b="1"/>
              <a:t>cell</a:t>
            </a:r>
          </a:p>
        </p:txBody>
      </p:sp>
      <p:sp>
        <p:nvSpPr>
          <p:cNvPr id="120839" name="Text Box 13"/>
          <p:cNvSpPr txBox="1">
            <a:spLocks noChangeArrowheads="1"/>
          </p:cNvSpPr>
          <p:nvPr/>
        </p:nvSpPr>
        <p:spPr bwMode="auto">
          <a:xfrm>
            <a:off x="2306638" y="1984375"/>
            <a:ext cx="8080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Antigen</a:t>
            </a:r>
            <a:br>
              <a:rPr lang="en-US" sz="1400" b="1"/>
            </a:br>
            <a:r>
              <a:rPr lang="en-US" sz="1400" b="1"/>
              <a:t>fragment</a:t>
            </a:r>
          </a:p>
        </p:txBody>
      </p:sp>
      <p:sp>
        <p:nvSpPr>
          <p:cNvPr id="120840" name="Text Box 14"/>
          <p:cNvSpPr txBox="1">
            <a:spLocks noChangeArrowheads="1"/>
          </p:cNvSpPr>
          <p:nvPr/>
        </p:nvSpPr>
        <p:spPr bwMode="auto">
          <a:xfrm>
            <a:off x="428625" y="2949575"/>
            <a:ext cx="7159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Class </a:t>
            </a:r>
            <a:r>
              <a:rPr lang="en-US" sz="1400" b="1">
                <a:latin typeface="Times" charset="0"/>
              </a:rPr>
              <a:t>II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MHC</a:t>
            </a:r>
            <a:br>
              <a:rPr lang="en-US" sz="1400" b="1"/>
            </a:br>
            <a:r>
              <a:rPr lang="en-US" sz="1400" b="1"/>
              <a:t>molecule</a:t>
            </a:r>
          </a:p>
        </p:txBody>
      </p:sp>
      <p:sp>
        <p:nvSpPr>
          <p:cNvPr id="120841" name="Text Box 15"/>
          <p:cNvSpPr txBox="1">
            <a:spLocks noChangeArrowheads="1"/>
          </p:cNvSpPr>
          <p:nvPr/>
        </p:nvSpPr>
        <p:spPr bwMode="auto">
          <a:xfrm>
            <a:off x="388938" y="3597275"/>
            <a:ext cx="7540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Antigen</a:t>
            </a:r>
            <a:br>
              <a:rPr lang="en-US" sz="1400" b="1"/>
            </a:br>
            <a:r>
              <a:rPr lang="en-US" sz="1400" b="1"/>
              <a:t>receptor</a:t>
            </a:r>
          </a:p>
        </p:txBody>
      </p:sp>
      <p:sp>
        <p:nvSpPr>
          <p:cNvPr id="120842" name="Text Box 16"/>
          <p:cNvSpPr txBox="1">
            <a:spLocks noChangeArrowheads="1"/>
          </p:cNvSpPr>
          <p:nvPr/>
        </p:nvSpPr>
        <p:spPr bwMode="auto">
          <a:xfrm>
            <a:off x="2003425" y="3267075"/>
            <a:ext cx="9271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Accessory</a:t>
            </a:r>
            <a:br>
              <a:rPr lang="en-US" sz="1400" b="1"/>
            </a:br>
            <a:r>
              <a:rPr lang="en-US" sz="1400" b="1"/>
              <a:t>protein</a:t>
            </a:r>
          </a:p>
        </p:txBody>
      </p:sp>
      <p:sp>
        <p:nvSpPr>
          <p:cNvPr id="120843" name="Text Box 17"/>
          <p:cNvSpPr txBox="1">
            <a:spLocks noChangeArrowheads="1"/>
          </p:cNvSpPr>
          <p:nvPr/>
        </p:nvSpPr>
        <p:spPr bwMode="auto">
          <a:xfrm>
            <a:off x="1116013" y="4576763"/>
            <a:ext cx="1085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Helper T cell</a:t>
            </a:r>
          </a:p>
        </p:txBody>
      </p:sp>
      <p:sp>
        <p:nvSpPr>
          <p:cNvPr id="120844" name="Text Box 18"/>
          <p:cNvSpPr txBox="1">
            <a:spLocks noChangeArrowheads="1"/>
          </p:cNvSpPr>
          <p:nvPr/>
        </p:nvSpPr>
        <p:spPr bwMode="auto">
          <a:xfrm>
            <a:off x="3597275" y="2070100"/>
            <a:ext cx="54451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B cell</a:t>
            </a:r>
          </a:p>
        </p:txBody>
      </p:sp>
      <p:sp>
        <p:nvSpPr>
          <p:cNvPr id="120845" name="Text Box 19"/>
          <p:cNvSpPr txBox="1">
            <a:spLocks noChangeArrowheads="1"/>
          </p:cNvSpPr>
          <p:nvPr/>
        </p:nvSpPr>
        <p:spPr bwMode="auto">
          <a:xfrm>
            <a:off x="4860925" y="3492500"/>
            <a:ext cx="8763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Cytokines</a:t>
            </a:r>
          </a:p>
        </p:txBody>
      </p:sp>
      <p:sp>
        <p:nvSpPr>
          <p:cNvPr id="120846" name="Text Box 20"/>
          <p:cNvSpPr txBox="1">
            <a:spLocks noChangeArrowheads="1"/>
          </p:cNvSpPr>
          <p:nvPr/>
        </p:nvSpPr>
        <p:spPr bwMode="auto">
          <a:xfrm>
            <a:off x="3789363" y="4405313"/>
            <a:ext cx="1219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Activated</a:t>
            </a:r>
            <a:br>
              <a:rPr lang="en-US" sz="1400" b="1"/>
            </a:br>
            <a:r>
              <a:rPr lang="en-US" sz="1400" b="1"/>
              <a:t>helper T cell</a:t>
            </a:r>
          </a:p>
        </p:txBody>
      </p:sp>
      <p:sp>
        <p:nvSpPr>
          <p:cNvPr id="120847" name="Text Box 21"/>
          <p:cNvSpPr txBox="1">
            <a:spLocks noChangeArrowheads="1"/>
          </p:cNvSpPr>
          <p:nvPr/>
        </p:nvSpPr>
        <p:spPr bwMode="auto">
          <a:xfrm>
            <a:off x="4932363" y="3092450"/>
            <a:ext cx="1603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20848" name="Line 22"/>
          <p:cNvSpPr>
            <a:spLocks noChangeShapeType="1"/>
          </p:cNvSpPr>
          <p:nvPr/>
        </p:nvSpPr>
        <p:spPr bwMode="auto">
          <a:xfrm>
            <a:off x="1282700" y="1905000"/>
            <a:ext cx="185738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0849" name="Line 23"/>
          <p:cNvSpPr>
            <a:spLocks noChangeShapeType="1"/>
          </p:cNvSpPr>
          <p:nvPr/>
        </p:nvSpPr>
        <p:spPr bwMode="auto">
          <a:xfrm>
            <a:off x="1138238" y="3043238"/>
            <a:ext cx="369887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0850" name="Line 24"/>
          <p:cNvSpPr>
            <a:spLocks noChangeShapeType="1"/>
          </p:cNvSpPr>
          <p:nvPr/>
        </p:nvSpPr>
        <p:spPr bwMode="auto">
          <a:xfrm flipV="1">
            <a:off x="1084263" y="3544888"/>
            <a:ext cx="490537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0851" name="Line 26"/>
          <p:cNvSpPr>
            <a:spLocks noChangeShapeType="1"/>
          </p:cNvSpPr>
          <p:nvPr/>
        </p:nvSpPr>
        <p:spPr bwMode="auto">
          <a:xfrm flipH="1">
            <a:off x="1984375" y="2249488"/>
            <a:ext cx="277813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0852" name="Line 27"/>
          <p:cNvSpPr>
            <a:spLocks noChangeShapeType="1"/>
          </p:cNvSpPr>
          <p:nvPr/>
        </p:nvSpPr>
        <p:spPr bwMode="auto">
          <a:xfrm>
            <a:off x="1758950" y="3559175"/>
            <a:ext cx="198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0853" name="Line 28"/>
          <p:cNvSpPr>
            <a:spLocks noChangeShapeType="1"/>
          </p:cNvSpPr>
          <p:nvPr/>
        </p:nvSpPr>
        <p:spPr bwMode="auto">
          <a:xfrm>
            <a:off x="1600200" y="4352925"/>
            <a:ext cx="0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0854" name="Line 29"/>
          <p:cNvSpPr>
            <a:spLocks noChangeShapeType="1"/>
          </p:cNvSpPr>
          <p:nvPr/>
        </p:nvSpPr>
        <p:spPr bwMode="auto">
          <a:xfrm>
            <a:off x="3994150" y="2249488"/>
            <a:ext cx="252413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0855" name="Line 30"/>
          <p:cNvSpPr>
            <a:spLocks noChangeShapeType="1"/>
          </p:cNvSpPr>
          <p:nvPr/>
        </p:nvSpPr>
        <p:spPr bwMode="auto">
          <a:xfrm>
            <a:off x="3968750" y="4219575"/>
            <a:ext cx="0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0856" name="Line 32"/>
          <p:cNvSpPr>
            <a:spLocks noChangeShapeType="1"/>
          </p:cNvSpPr>
          <p:nvPr/>
        </p:nvSpPr>
        <p:spPr bwMode="auto">
          <a:xfrm flipH="1">
            <a:off x="1838325" y="1862138"/>
            <a:ext cx="420688" cy="373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43.18-3</a:t>
            </a:r>
          </a:p>
        </p:txBody>
      </p:sp>
      <p:pic>
        <p:nvPicPr>
          <p:cNvPr id="122882" name="Picture 38" descr="43_18BCellActivation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577975"/>
            <a:ext cx="8548687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2292350" y="1746250"/>
            <a:ext cx="9144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Pathogen</a:t>
            </a:r>
          </a:p>
        </p:txBody>
      </p:sp>
      <p:grpSp>
        <p:nvGrpSpPr>
          <p:cNvPr id="122884" name="Group 5"/>
          <p:cNvGrpSpPr>
            <a:grpSpLocks/>
          </p:cNvGrpSpPr>
          <p:nvPr/>
        </p:nvGrpSpPr>
        <p:grpSpPr bwMode="auto">
          <a:xfrm>
            <a:off x="6040438" y="4784725"/>
            <a:ext cx="244475" cy="212725"/>
            <a:chOff x="1975" y="3550"/>
            <a:chExt cx="154" cy="134"/>
          </a:xfrm>
        </p:grpSpPr>
        <p:sp>
          <p:nvSpPr>
            <p:cNvPr id="122913" name="Oval 6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22914" name="Text Box 7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22885" name="Group 8"/>
          <p:cNvGrpSpPr>
            <a:grpSpLocks/>
          </p:cNvGrpSpPr>
          <p:nvPr/>
        </p:nvGrpSpPr>
        <p:grpSpPr bwMode="auto">
          <a:xfrm>
            <a:off x="404813" y="4783138"/>
            <a:ext cx="244475" cy="212725"/>
            <a:chOff x="1975" y="3550"/>
            <a:chExt cx="154" cy="134"/>
          </a:xfrm>
        </p:grpSpPr>
        <p:sp>
          <p:nvSpPr>
            <p:cNvPr id="122911" name="Oval 9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22912" name="Text Box 10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22886" name="Group 11"/>
          <p:cNvGrpSpPr>
            <a:grpSpLocks/>
          </p:cNvGrpSpPr>
          <p:nvPr/>
        </p:nvGrpSpPr>
        <p:grpSpPr bwMode="auto">
          <a:xfrm>
            <a:off x="3446463" y="4783138"/>
            <a:ext cx="244475" cy="212725"/>
            <a:chOff x="1975" y="3550"/>
            <a:chExt cx="154" cy="134"/>
          </a:xfrm>
        </p:grpSpPr>
        <p:sp>
          <p:nvSpPr>
            <p:cNvPr id="122909" name="Oval 12"/>
            <p:cNvSpPr>
              <a:spLocks noChangeArrowheads="1"/>
            </p:cNvSpPr>
            <p:nvPr/>
          </p:nvSpPr>
          <p:spPr bwMode="auto">
            <a:xfrm>
              <a:off x="1975" y="3550"/>
              <a:ext cx="133" cy="134"/>
            </a:xfrm>
            <a:prstGeom prst="ellipse">
              <a:avLst/>
            </a:prstGeom>
            <a:solidFill>
              <a:srgbClr val="1579B9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IQ">
                <a:latin typeface="Times" charset="0"/>
              </a:endParaRPr>
            </a:p>
          </p:txBody>
        </p:sp>
        <p:sp>
          <p:nvSpPr>
            <p:cNvPr id="122910" name="Text Box 13"/>
            <p:cNvSpPr txBox="1">
              <a:spLocks noChangeArrowheads="1"/>
            </p:cNvSpPr>
            <p:nvPr/>
          </p:nvSpPr>
          <p:spPr bwMode="auto">
            <a:xfrm>
              <a:off x="2011" y="3560"/>
              <a:ext cx="11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5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22887" name="Text Box 15"/>
          <p:cNvSpPr txBox="1">
            <a:spLocks noChangeArrowheads="1"/>
          </p:cNvSpPr>
          <p:nvPr/>
        </p:nvSpPr>
        <p:spPr bwMode="auto">
          <a:xfrm>
            <a:off x="434975" y="1725613"/>
            <a:ext cx="16811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Antigen-presenting</a:t>
            </a:r>
            <a:br>
              <a:rPr lang="en-US" sz="1400" b="1"/>
            </a:br>
            <a:r>
              <a:rPr lang="en-US" sz="1400" b="1"/>
              <a:t>cell</a:t>
            </a:r>
          </a:p>
        </p:txBody>
      </p:sp>
      <p:sp>
        <p:nvSpPr>
          <p:cNvPr id="122888" name="Text Box 16"/>
          <p:cNvSpPr txBox="1">
            <a:spLocks noChangeArrowheads="1"/>
          </p:cNvSpPr>
          <p:nvPr/>
        </p:nvSpPr>
        <p:spPr bwMode="auto">
          <a:xfrm>
            <a:off x="2306638" y="1984375"/>
            <a:ext cx="808037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Antigen</a:t>
            </a:r>
            <a:br>
              <a:rPr lang="en-US" sz="1400" b="1"/>
            </a:br>
            <a:r>
              <a:rPr lang="en-US" sz="1400" b="1"/>
              <a:t>fragment</a:t>
            </a:r>
          </a:p>
        </p:txBody>
      </p:sp>
      <p:sp>
        <p:nvSpPr>
          <p:cNvPr id="122889" name="Text Box 17"/>
          <p:cNvSpPr txBox="1">
            <a:spLocks noChangeArrowheads="1"/>
          </p:cNvSpPr>
          <p:nvPr/>
        </p:nvSpPr>
        <p:spPr bwMode="auto">
          <a:xfrm>
            <a:off x="428625" y="2949575"/>
            <a:ext cx="7159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Class </a:t>
            </a:r>
            <a:r>
              <a:rPr lang="en-US" sz="1400" b="1">
                <a:latin typeface="Times" charset="0"/>
              </a:rPr>
              <a:t>II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MHC</a:t>
            </a:r>
            <a:br>
              <a:rPr lang="en-US" sz="1400" b="1"/>
            </a:br>
            <a:r>
              <a:rPr lang="en-US" sz="1400" b="1"/>
              <a:t>molecule</a:t>
            </a:r>
          </a:p>
        </p:txBody>
      </p:sp>
      <p:sp>
        <p:nvSpPr>
          <p:cNvPr id="122890" name="Text Box 19"/>
          <p:cNvSpPr txBox="1">
            <a:spLocks noChangeArrowheads="1"/>
          </p:cNvSpPr>
          <p:nvPr/>
        </p:nvSpPr>
        <p:spPr bwMode="auto">
          <a:xfrm>
            <a:off x="388938" y="3597275"/>
            <a:ext cx="7540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Antigen</a:t>
            </a:r>
            <a:br>
              <a:rPr lang="en-US" sz="1400" b="1"/>
            </a:br>
            <a:r>
              <a:rPr lang="en-US" sz="1400" b="1"/>
              <a:t>receptor</a:t>
            </a:r>
          </a:p>
        </p:txBody>
      </p:sp>
      <p:sp>
        <p:nvSpPr>
          <p:cNvPr id="122891" name="Text Box 20"/>
          <p:cNvSpPr txBox="1">
            <a:spLocks noChangeArrowheads="1"/>
          </p:cNvSpPr>
          <p:nvPr/>
        </p:nvSpPr>
        <p:spPr bwMode="auto">
          <a:xfrm>
            <a:off x="2003425" y="3267075"/>
            <a:ext cx="9271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Accessory</a:t>
            </a:r>
            <a:br>
              <a:rPr lang="en-US" sz="1400" b="1"/>
            </a:br>
            <a:r>
              <a:rPr lang="en-US" sz="1400" b="1"/>
              <a:t>protein</a:t>
            </a:r>
          </a:p>
        </p:txBody>
      </p:sp>
      <p:sp>
        <p:nvSpPr>
          <p:cNvPr id="122892" name="Text Box 21"/>
          <p:cNvSpPr txBox="1">
            <a:spLocks noChangeArrowheads="1"/>
          </p:cNvSpPr>
          <p:nvPr/>
        </p:nvSpPr>
        <p:spPr bwMode="auto">
          <a:xfrm>
            <a:off x="1116013" y="4576763"/>
            <a:ext cx="1085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Helper T cell</a:t>
            </a:r>
          </a:p>
        </p:txBody>
      </p:sp>
      <p:sp>
        <p:nvSpPr>
          <p:cNvPr id="122893" name="Text Box 22"/>
          <p:cNvSpPr txBox="1">
            <a:spLocks noChangeArrowheads="1"/>
          </p:cNvSpPr>
          <p:nvPr/>
        </p:nvSpPr>
        <p:spPr bwMode="auto">
          <a:xfrm>
            <a:off x="3597275" y="2070100"/>
            <a:ext cx="54451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B cell</a:t>
            </a:r>
          </a:p>
        </p:txBody>
      </p:sp>
      <p:sp>
        <p:nvSpPr>
          <p:cNvPr id="122894" name="Text Box 23"/>
          <p:cNvSpPr txBox="1">
            <a:spLocks noChangeArrowheads="1"/>
          </p:cNvSpPr>
          <p:nvPr/>
        </p:nvSpPr>
        <p:spPr bwMode="auto">
          <a:xfrm>
            <a:off x="4860925" y="3492500"/>
            <a:ext cx="8763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Cytokines</a:t>
            </a:r>
          </a:p>
        </p:txBody>
      </p:sp>
      <p:sp>
        <p:nvSpPr>
          <p:cNvPr id="122895" name="Text Box 24"/>
          <p:cNvSpPr txBox="1">
            <a:spLocks noChangeArrowheads="1"/>
          </p:cNvSpPr>
          <p:nvPr/>
        </p:nvSpPr>
        <p:spPr bwMode="auto">
          <a:xfrm>
            <a:off x="3789363" y="4405313"/>
            <a:ext cx="1219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Activated</a:t>
            </a:r>
            <a:br>
              <a:rPr lang="en-US" sz="1400" b="1"/>
            </a:br>
            <a:r>
              <a:rPr lang="en-US" sz="1400" b="1"/>
              <a:t>helper T cell</a:t>
            </a:r>
          </a:p>
        </p:txBody>
      </p:sp>
      <p:sp>
        <p:nvSpPr>
          <p:cNvPr id="122896" name="Text Box 25"/>
          <p:cNvSpPr txBox="1">
            <a:spLocks noChangeArrowheads="1"/>
          </p:cNvSpPr>
          <p:nvPr/>
        </p:nvSpPr>
        <p:spPr bwMode="auto">
          <a:xfrm>
            <a:off x="6302375" y="2895600"/>
            <a:ext cx="13382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Memory B cells</a:t>
            </a:r>
          </a:p>
        </p:txBody>
      </p:sp>
      <p:sp>
        <p:nvSpPr>
          <p:cNvPr id="122897" name="Text Box 26"/>
          <p:cNvSpPr txBox="1">
            <a:spLocks noChangeArrowheads="1"/>
          </p:cNvSpPr>
          <p:nvPr/>
        </p:nvSpPr>
        <p:spPr bwMode="auto">
          <a:xfrm>
            <a:off x="6137275" y="4529138"/>
            <a:ext cx="1100138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Plasma cells</a:t>
            </a:r>
          </a:p>
        </p:txBody>
      </p:sp>
      <p:sp>
        <p:nvSpPr>
          <p:cNvPr id="122898" name="Text Box 27"/>
          <p:cNvSpPr txBox="1">
            <a:spLocks noChangeArrowheads="1"/>
          </p:cNvSpPr>
          <p:nvPr/>
        </p:nvSpPr>
        <p:spPr bwMode="auto">
          <a:xfrm>
            <a:off x="7624763" y="4654550"/>
            <a:ext cx="9144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400" b="1"/>
              <a:t>Secreted</a:t>
            </a:r>
            <a:br>
              <a:rPr lang="en-US" sz="1400" b="1"/>
            </a:br>
            <a:r>
              <a:rPr lang="en-US" sz="1400" b="1"/>
              <a:t>antibodies</a:t>
            </a:r>
          </a:p>
        </p:txBody>
      </p:sp>
      <p:sp>
        <p:nvSpPr>
          <p:cNvPr id="122899" name="Text Box 28"/>
          <p:cNvSpPr txBox="1">
            <a:spLocks noChangeArrowheads="1"/>
          </p:cNvSpPr>
          <p:nvPr/>
        </p:nvSpPr>
        <p:spPr bwMode="auto">
          <a:xfrm>
            <a:off x="4932363" y="3092450"/>
            <a:ext cx="160337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22900" name="Line 29"/>
          <p:cNvSpPr>
            <a:spLocks noChangeShapeType="1"/>
          </p:cNvSpPr>
          <p:nvPr/>
        </p:nvSpPr>
        <p:spPr bwMode="auto">
          <a:xfrm>
            <a:off x="1282700" y="1905000"/>
            <a:ext cx="185738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2901" name="Line 30"/>
          <p:cNvSpPr>
            <a:spLocks noChangeShapeType="1"/>
          </p:cNvSpPr>
          <p:nvPr/>
        </p:nvSpPr>
        <p:spPr bwMode="auto">
          <a:xfrm>
            <a:off x="1138238" y="3043238"/>
            <a:ext cx="369887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2902" name="Line 31"/>
          <p:cNvSpPr>
            <a:spLocks noChangeShapeType="1"/>
          </p:cNvSpPr>
          <p:nvPr/>
        </p:nvSpPr>
        <p:spPr bwMode="auto">
          <a:xfrm flipV="1">
            <a:off x="1084263" y="3544888"/>
            <a:ext cx="490537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2903" name="Line 33"/>
          <p:cNvSpPr>
            <a:spLocks noChangeShapeType="1"/>
          </p:cNvSpPr>
          <p:nvPr/>
        </p:nvSpPr>
        <p:spPr bwMode="auto">
          <a:xfrm flipH="1">
            <a:off x="1984375" y="2249488"/>
            <a:ext cx="277813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2904" name="Line 34"/>
          <p:cNvSpPr>
            <a:spLocks noChangeShapeType="1"/>
          </p:cNvSpPr>
          <p:nvPr/>
        </p:nvSpPr>
        <p:spPr bwMode="auto">
          <a:xfrm>
            <a:off x="1758950" y="3559175"/>
            <a:ext cx="198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2905" name="Line 35"/>
          <p:cNvSpPr>
            <a:spLocks noChangeShapeType="1"/>
          </p:cNvSpPr>
          <p:nvPr/>
        </p:nvSpPr>
        <p:spPr bwMode="auto">
          <a:xfrm>
            <a:off x="1600200" y="4352925"/>
            <a:ext cx="0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2906" name="Line 36"/>
          <p:cNvSpPr>
            <a:spLocks noChangeShapeType="1"/>
          </p:cNvSpPr>
          <p:nvPr/>
        </p:nvSpPr>
        <p:spPr bwMode="auto">
          <a:xfrm>
            <a:off x="3994150" y="2249488"/>
            <a:ext cx="252413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2907" name="Line 37"/>
          <p:cNvSpPr>
            <a:spLocks noChangeShapeType="1"/>
          </p:cNvSpPr>
          <p:nvPr/>
        </p:nvSpPr>
        <p:spPr bwMode="auto">
          <a:xfrm>
            <a:off x="3968750" y="4219575"/>
            <a:ext cx="0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2908" name="Line 39"/>
          <p:cNvSpPr>
            <a:spLocks noChangeShapeType="1"/>
          </p:cNvSpPr>
          <p:nvPr/>
        </p:nvSpPr>
        <p:spPr bwMode="auto">
          <a:xfrm flipH="1">
            <a:off x="1838325" y="1862138"/>
            <a:ext cx="420688" cy="373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Antibody Function</a:t>
            </a:r>
            <a:endParaRPr lang="en-US" b="0" i="1" smtClean="0">
              <a:solidFill>
                <a:schemeClr val="tx1"/>
              </a:solidFill>
            </a:endParaRP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3663"/>
            <a:ext cx="8001000" cy="3817937"/>
          </a:xfrm>
        </p:spPr>
        <p:txBody>
          <a:bodyPr/>
          <a:lstStyle/>
          <a:p>
            <a:pPr eaLnBrk="1" hangingPunct="1"/>
            <a:r>
              <a:rPr lang="en-US" sz="2800" smtClean="0"/>
              <a:t>Antibodies do not kill pathogens; instead they mark pathogens for destruction</a:t>
            </a:r>
          </a:p>
          <a:p>
            <a:pPr eaLnBrk="1" hangingPunct="1"/>
            <a:r>
              <a:rPr lang="en-US" sz="2800" smtClean="0"/>
              <a:t>In neutralization, antibodies bind to viral surface proteins preventing infection of a host cell</a:t>
            </a:r>
          </a:p>
          <a:p>
            <a:pPr eaLnBrk="1" hangingPunct="1"/>
            <a:r>
              <a:rPr lang="en-US" sz="2800" smtClean="0"/>
              <a:t>Antibodies may also bind to toxins in body fluids and prevent them from entering body cells</a:t>
            </a:r>
            <a:endParaRPr lang="en-US" sz="3400" smtClean="0"/>
          </a:p>
        </p:txBody>
      </p:sp>
      <p:grpSp>
        <p:nvGrpSpPr>
          <p:cNvPr id="124931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493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2493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24932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3663"/>
            <a:ext cx="8001000" cy="4198937"/>
          </a:xfrm>
        </p:spPr>
        <p:txBody>
          <a:bodyPr/>
          <a:lstStyle/>
          <a:p>
            <a:pPr eaLnBrk="1" hangingPunct="1"/>
            <a:r>
              <a:rPr lang="en-US" sz="2800" smtClean="0"/>
              <a:t>In opsonization, antibodies bind to antigens on bacteria creating a target for macrophages or neutrophils, triggering phagocytosis</a:t>
            </a:r>
          </a:p>
          <a:p>
            <a:pPr eaLnBrk="1" hangingPunct="1"/>
            <a:r>
              <a:rPr lang="en-US" sz="2800" smtClean="0"/>
              <a:t>Antigen-antibody complexes may bind to a complement protein—which triggers a cascade of complement protein activation</a:t>
            </a:r>
          </a:p>
          <a:p>
            <a:pPr eaLnBrk="1" hangingPunct="1"/>
            <a:r>
              <a:rPr lang="en-US" sz="2800" smtClean="0"/>
              <a:t>Ultimately a membrane attack complex forms a pore in the membrane of the foreign cell, leading to its lysis</a:t>
            </a:r>
            <a:endParaRPr lang="en-US" sz="3400" smtClean="0"/>
          </a:p>
        </p:txBody>
      </p:sp>
      <p:grpSp>
        <p:nvGrpSpPr>
          <p:cNvPr id="12595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5956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2595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2595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43.19</a:t>
            </a:r>
          </a:p>
        </p:txBody>
      </p:sp>
      <p:pic>
        <p:nvPicPr>
          <p:cNvPr id="126978" name="Picture 59" descr="43_19_AntigenDisposa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660525"/>
            <a:ext cx="85486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Text Box 14"/>
          <p:cNvSpPr txBox="1">
            <a:spLocks noChangeArrowheads="1"/>
          </p:cNvSpPr>
          <p:nvPr/>
        </p:nvSpPr>
        <p:spPr bwMode="auto">
          <a:xfrm>
            <a:off x="2484438" y="1871663"/>
            <a:ext cx="11922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Opsonization</a:t>
            </a:r>
          </a:p>
        </p:txBody>
      </p:sp>
      <p:sp>
        <p:nvSpPr>
          <p:cNvPr id="126980" name="Text Box 37"/>
          <p:cNvSpPr txBox="1">
            <a:spLocks noChangeArrowheads="1"/>
          </p:cNvSpPr>
          <p:nvPr/>
        </p:nvSpPr>
        <p:spPr bwMode="auto">
          <a:xfrm>
            <a:off x="361950" y="1878013"/>
            <a:ext cx="119221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Neutralization</a:t>
            </a:r>
          </a:p>
        </p:txBody>
      </p:sp>
      <p:sp>
        <p:nvSpPr>
          <p:cNvPr id="126981" name="Text Box 38"/>
          <p:cNvSpPr txBox="1">
            <a:spLocks noChangeArrowheads="1"/>
          </p:cNvSpPr>
          <p:nvPr/>
        </p:nvSpPr>
        <p:spPr bwMode="auto">
          <a:xfrm>
            <a:off x="1538288" y="2393950"/>
            <a:ext cx="7826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Antibody</a:t>
            </a:r>
          </a:p>
        </p:txBody>
      </p:sp>
      <p:sp>
        <p:nvSpPr>
          <p:cNvPr id="126982" name="Text Box 39"/>
          <p:cNvSpPr txBox="1">
            <a:spLocks noChangeArrowheads="1"/>
          </p:cNvSpPr>
          <p:nvPr/>
        </p:nvSpPr>
        <p:spPr bwMode="auto">
          <a:xfrm>
            <a:off x="1862138" y="3248025"/>
            <a:ext cx="477837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Virus</a:t>
            </a:r>
          </a:p>
        </p:txBody>
      </p:sp>
      <p:sp>
        <p:nvSpPr>
          <p:cNvPr id="126983" name="Text Box 40"/>
          <p:cNvSpPr txBox="1">
            <a:spLocks noChangeArrowheads="1"/>
          </p:cNvSpPr>
          <p:nvPr/>
        </p:nvSpPr>
        <p:spPr bwMode="auto">
          <a:xfrm>
            <a:off x="3581400" y="3127375"/>
            <a:ext cx="889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Bacterium</a:t>
            </a:r>
          </a:p>
        </p:txBody>
      </p:sp>
      <p:sp>
        <p:nvSpPr>
          <p:cNvPr id="126984" name="Text Box 41"/>
          <p:cNvSpPr txBox="1">
            <a:spLocks noChangeArrowheads="1"/>
          </p:cNvSpPr>
          <p:nvPr/>
        </p:nvSpPr>
        <p:spPr bwMode="auto">
          <a:xfrm>
            <a:off x="3100388" y="4786313"/>
            <a:ext cx="10747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Macrophage</a:t>
            </a:r>
          </a:p>
        </p:txBody>
      </p:sp>
      <p:sp>
        <p:nvSpPr>
          <p:cNvPr id="126985" name="Text Box 42"/>
          <p:cNvSpPr txBox="1">
            <a:spLocks noChangeArrowheads="1"/>
          </p:cNvSpPr>
          <p:nvPr/>
        </p:nvSpPr>
        <p:spPr bwMode="auto">
          <a:xfrm>
            <a:off x="4621213" y="1679575"/>
            <a:ext cx="36671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Activation of complement system and pore</a:t>
            </a:r>
            <a:br>
              <a:rPr lang="en-US" sz="1400" b="1"/>
            </a:br>
            <a:r>
              <a:rPr lang="en-US" sz="1400" b="1"/>
              <a:t>formation</a:t>
            </a:r>
          </a:p>
        </p:txBody>
      </p:sp>
      <p:sp>
        <p:nvSpPr>
          <p:cNvPr id="126986" name="Text Box 43"/>
          <p:cNvSpPr txBox="1">
            <a:spLocks noChangeArrowheads="1"/>
          </p:cNvSpPr>
          <p:nvPr/>
        </p:nvSpPr>
        <p:spPr bwMode="auto">
          <a:xfrm>
            <a:off x="6154738" y="2181225"/>
            <a:ext cx="18415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Complement proteins</a:t>
            </a:r>
          </a:p>
        </p:txBody>
      </p:sp>
      <p:sp>
        <p:nvSpPr>
          <p:cNvPr id="126987" name="Text Box 44"/>
          <p:cNvSpPr txBox="1">
            <a:spLocks noChangeArrowheads="1"/>
          </p:cNvSpPr>
          <p:nvPr/>
        </p:nvSpPr>
        <p:spPr bwMode="auto">
          <a:xfrm>
            <a:off x="6624638" y="2571750"/>
            <a:ext cx="21320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Formation of membrane</a:t>
            </a:r>
            <a:br>
              <a:rPr lang="en-US" sz="1400" b="1"/>
            </a:br>
            <a:r>
              <a:rPr lang="en-US" sz="1400" b="1"/>
              <a:t>attack complex</a:t>
            </a:r>
          </a:p>
        </p:txBody>
      </p:sp>
      <p:sp>
        <p:nvSpPr>
          <p:cNvPr id="126988" name="Text Box 45"/>
          <p:cNvSpPr txBox="1">
            <a:spLocks noChangeArrowheads="1"/>
          </p:cNvSpPr>
          <p:nvPr/>
        </p:nvSpPr>
        <p:spPr bwMode="auto">
          <a:xfrm>
            <a:off x="7537450" y="3260725"/>
            <a:ext cx="11541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Flow of water</a:t>
            </a:r>
            <a:br>
              <a:rPr lang="en-US" sz="1400" b="1"/>
            </a:br>
            <a:r>
              <a:rPr lang="en-US" sz="1400" b="1"/>
              <a:t>and ions</a:t>
            </a:r>
          </a:p>
        </p:txBody>
      </p:sp>
      <p:sp>
        <p:nvSpPr>
          <p:cNvPr id="126989" name="Text Box 46"/>
          <p:cNvSpPr txBox="1">
            <a:spLocks noChangeArrowheads="1"/>
          </p:cNvSpPr>
          <p:nvPr/>
        </p:nvSpPr>
        <p:spPr bwMode="auto">
          <a:xfrm>
            <a:off x="8370888" y="3975100"/>
            <a:ext cx="425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Pore</a:t>
            </a:r>
          </a:p>
        </p:txBody>
      </p:sp>
      <p:sp>
        <p:nvSpPr>
          <p:cNvPr id="126990" name="Text Box 47"/>
          <p:cNvSpPr txBox="1">
            <a:spLocks noChangeArrowheads="1"/>
          </p:cNvSpPr>
          <p:nvPr/>
        </p:nvSpPr>
        <p:spPr bwMode="auto">
          <a:xfrm>
            <a:off x="6030913" y="4570413"/>
            <a:ext cx="69056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Antigen</a:t>
            </a:r>
          </a:p>
        </p:txBody>
      </p:sp>
      <p:sp>
        <p:nvSpPr>
          <p:cNvPr id="126991" name="Text Box 48"/>
          <p:cNvSpPr txBox="1">
            <a:spLocks noChangeArrowheads="1"/>
          </p:cNvSpPr>
          <p:nvPr/>
        </p:nvSpPr>
        <p:spPr bwMode="auto">
          <a:xfrm>
            <a:off x="4702175" y="4603750"/>
            <a:ext cx="67786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Foreign</a:t>
            </a:r>
            <a:br>
              <a:rPr lang="en-US" sz="1400" b="1"/>
            </a:br>
            <a:r>
              <a:rPr lang="en-US" sz="1400" b="1"/>
              <a:t>cell</a:t>
            </a:r>
          </a:p>
        </p:txBody>
      </p:sp>
      <p:sp>
        <p:nvSpPr>
          <p:cNvPr id="126992" name="Line 49"/>
          <p:cNvSpPr>
            <a:spLocks noChangeShapeType="1"/>
          </p:cNvSpPr>
          <p:nvPr/>
        </p:nvSpPr>
        <p:spPr bwMode="auto">
          <a:xfrm flipH="1">
            <a:off x="1336675" y="2447925"/>
            <a:ext cx="171450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6993" name="Line 50"/>
          <p:cNvSpPr>
            <a:spLocks noChangeShapeType="1"/>
          </p:cNvSpPr>
          <p:nvPr/>
        </p:nvSpPr>
        <p:spPr bwMode="auto">
          <a:xfrm>
            <a:off x="1481138" y="3333750"/>
            <a:ext cx="371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6994" name="Line 51"/>
          <p:cNvSpPr>
            <a:spLocks noChangeShapeType="1"/>
          </p:cNvSpPr>
          <p:nvPr/>
        </p:nvSpPr>
        <p:spPr bwMode="auto">
          <a:xfrm>
            <a:off x="3479800" y="2778125"/>
            <a:ext cx="250825" cy="344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6995" name="Line 52"/>
          <p:cNvSpPr>
            <a:spLocks noChangeShapeType="1"/>
          </p:cNvSpPr>
          <p:nvPr/>
        </p:nvSpPr>
        <p:spPr bwMode="auto">
          <a:xfrm flipH="1">
            <a:off x="5211763" y="2289175"/>
            <a:ext cx="885825" cy="30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6996" name="Line 53"/>
          <p:cNvSpPr>
            <a:spLocks noChangeShapeType="1"/>
          </p:cNvSpPr>
          <p:nvPr/>
        </p:nvSpPr>
        <p:spPr bwMode="auto">
          <a:xfrm flipH="1">
            <a:off x="5899150" y="2289175"/>
            <a:ext cx="198438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6997" name="Line 54"/>
          <p:cNvSpPr>
            <a:spLocks noChangeShapeType="1"/>
          </p:cNvSpPr>
          <p:nvPr/>
        </p:nvSpPr>
        <p:spPr bwMode="auto">
          <a:xfrm flipH="1">
            <a:off x="6707188" y="2963863"/>
            <a:ext cx="515937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6998" name="Line 55"/>
          <p:cNvSpPr>
            <a:spLocks noChangeShapeType="1"/>
          </p:cNvSpPr>
          <p:nvPr/>
        </p:nvSpPr>
        <p:spPr bwMode="auto">
          <a:xfrm>
            <a:off x="7223125" y="2963863"/>
            <a:ext cx="0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6999" name="Line 56"/>
          <p:cNvSpPr>
            <a:spLocks noChangeShapeType="1"/>
          </p:cNvSpPr>
          <p:nvPr/>
        </p:nvSpPr>
        <p:spPr bwMode="auto">
          <a:xfrm>
            <a:off x="8215313" y="3638550"/>
            <a:ext cx="92075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7000" name="Line 57"/>
          <p:cNvSpPr>
            <a:spLocks noChangeShapeType="1"/>
          </p:cNvSpPr>
          <p:nvPr/>
        </p:nvSpPr>
        <p:spPr bwMode="auto">
          <a:xfrm flipH="1">
            <a:off x="8255000" y="4154488"/>
            <a:ext cx="238125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7001" name="Line 58"/>
          <p:cNvSpPr>
            <a:spLocks noChangeShapeType="1"/>
          </p:cNvSpPr>
          <p:nvPr/>
        </p:nvSpPr>
        <p:spPr bwMode="auto">
          <a:xfrm>
            <a:off x="5819775" y="4432300"/>
            <a:ext cx="185738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43.19a</a:t>
            </a:r>
          </a:p>
        </p:txBody>
      </p:sp>
      <p:pic>
        <p:nvPicPr>
          <p:cNvPr id="129026" name="Picture 30" descr="43_19aAntigenDisposa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263" y="766763"/>
            <a:ext cx="3419475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Text Box 5"/>
          <p:cNvSpPr txBox="1">
            <a:spLocks noChangeArrowheads="1"/>
          </p:cNvSpPr>
          <p:nvPr/>
        </p:nvSpPr>
        <p:spPr bwMode="auto">
          <a:xfrm>
            <a:off x="2941638" y="766763"/>
            <a:ext cx="20399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Neutralization</a:t>
            </a:r>
          </a:p>
        </p:txBody>
      </p:sp>
      <p:sp>
        <p:nvSpPr>
          <p:cNvPr id="129028" name="Text Box 6"/>
          <p:cNvSpPr txBox="1">
            <a:spLocks noChangeArrowheads="1"/>
          </p:cNvSpPr>
          <p:nvPr/>
        </p:nvSpPr>
        <p:spPr bwMode="auto">
          <a:xfrm>
            <a:off x="4870450" y="1600200"/>
            <a:ext cx="13398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Antibody</a:t>
            </a:r>
          </a:p>
        </p:txBody>
      </p:sp>
      <p:sp>
        <p:nvSpPr>
          <p:cNvPr id="129029" name="Text Box 7"/>
          <p:cNvSpPr txBox="1">
            <a:spLocks noChangeArrowheads="1"/>
          </p:cNvSpPr>
          <p:nvPr/>
        </p:nvSpPr>
        <p:spPr bwMode="auto">
          <a:xfrm>
            <a:off x="5407025" y="3035300"/>
            <a:ext cx="8175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Virus</a:t>
            </a:r>
          </a:p>
        </p:txBody>
      </p:sp>
      <p:sp>
        <p:nvSpPr>
          <p:cNvPr id="129030" name="Line 28"/>
          <p:cNvSpPr>
            <a:spLocks noChangeShapeType="1"/>
          </p:cNvSpPr>
          <p:nvPr/>
        </p:nvSpPr>
        <p:spPr bwMode="auto">
          <a:xfrm flipH="1">
            <a:off x="4564063" y="1733550"/>
            <a:ext cx="290512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29031" name="Line 29"/>
          <p:cNvSpPr>
            <a:spLocks noChangeShapeType="1"/>
          </p:cNvSpPr>
          <p:nvPr/>
        </p:nvSpPr>
        <p:spPr bwMode="auto">
          <a:xfrm>
            <a:off x="4775200" y="3162300"/>
            <a:ext cx="608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43.19b</a:t>
            </a:r>
          </a:p>
        </p:txBody>
      </p:sp>
      <p:pic>
        <p:nvPicPr>
          <p:cNvPr id="131074" name="Picture 29" descr="43_19bAntigenDisposa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6388" y="763588"/>
            <a:ext cx="34512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Text Box 4"/>
          <p:cNvSpPr txBox="1">
            <a:spLocks noChangeArrowheads="1"/>
          </p:cNvSpPr>
          <p:nvPr/>
        </p:nvSpPr>
        <p:spPr bwMode="auto">
          <a:xfrm>
            <a:off x="2921000" y="773113"/>
            <a:ext cx="19399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Opsonization</a:t>
            </a:r>
          </a:p>
        </p:txBody>
      </p:sp>
      <p:sp>
        <p:nvSpPr>
          <p:cNvPr id="131076" name="Text Box 8"/>
          <p:cNvSpPr txBox="1">
            <a:spLocks noChangeArrowheads="1"/>
          </p:cNvSpPr>
          <p:nvPr/>
        </p:nvSpPr>
        <p:spPr bwMode="auto">
          <a:xfrm>
            <a:off x="4732338" y="2822575"/>
            <a:ext cx="14478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Bacterium</a:t>
            </a:r>
          </a:p>
        </p:txBody>
      </p:sp>
      <p:sp>
        <p:nvSpPr>
          <p:cNvPr id="131077" name="Text Box 9"/>
          <p:cNvSpPr txBox="1">
            <a:spLocks noChangeArrowheads="1"/>
          </p:cNvSpPr>
          <p:nvPr/>
        </p:nvSpPr>
        <p:spPr bwMode="auto">
          <a:xfrm>
            <a:off x="3935413" y="5565775"/>
            <a:ext cx="17494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Macrophage</a:t>
            </a:r>
          </a:p>
        </p:txBody>
      </p:sp>
      <p:sp>
        <p:nvSpPr>
          <p:cNvPr id="131078" name="Line 28"/>
          <p:cNvSpPr>
            <a:spLocks noChangeShapeType="1"/>
          </p:cNvSpPr>
          <p:nvPr/>
        </p:nvSpPr>
        <p:spPr bwMode="auto">
          <a:xfrm>
            <a:off x="4549775" y="2249488"/>
            <a:ext cx="436563" cy="56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Humoral Immunity</a:t>
            </a:r>
          </a:p>
        </p:txBody>
      </p:sp>
      <p:sp>
        <p:nvSpPr>
          <p:cNvPr id="880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Antibodies, produced by lymphocytes, circulating freely in body fluids</a:t>
            </a:r>
          </a:p>
          <a:p>
            <a:pPr eaLnBrk="1" hangingPunct="1"/>
            <a:r>
              <a:rPr lang="en-US" altLang="en-US" smtClean="0"/>
              <a:t>Bind temporarily to target cell</a:t>
            </a:r>
          </a:p>
          <a:p>
            <a:pPr lvl="1" eaLnBrk="1" hangingPunct="1"/>
            <a:r>
              <a:rPr lang="en-US" altLang="en-US" smtClean="0"/>
              <a:t>Temporarily inactivate</a:t>
            </a:r>
          </a:p>
          <a:p>
            <a:pPr lvl="1" eaLnBrk="1" hangingPunct="1"/>
            <a:r>
              <a:rPr lang="en-US" altLang="en-US" smtClean="0"/>
              <a:t>Mark for destruction by phagocytes or complement</a:t>
            </a:r>
          </a:p>
          <a:p>
            <a:pPr eaLnBrk="1" hangingPunct="1"/>
            <a:r>
              <a:rPr lang="en-US" altLang="en-US" i="1" smtClean="0"/>
              <a:t>Humoral immunity has extracellular targets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43.19c</a:t>
            </a:r>
          </a:p>
        </p:txBody>
      </p:sp>
      <p:pic>
        <p:nvPicPr>
          <p:cNvPr id="133122" name="Picture 36" descr="43_19cAntigenDisposa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963" y="611188"/>
            <a:ext cx="6950075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Text Box 10"/>
          <p:cNvSpPr txBox="1">
            <a:spLocks noChangeArrowheads="1"/>
          </p:cNvSpPr>
          <p:nvPr/>
        </p:nvSpPr>
        <p:spPr bwMode="auto">
          <a:xfrm>
            <a:off x="1168400" y="609600"/>
            <a:ext cx="60229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Activation of complement system and pore</a:t>
            </a:r>
            <a:br>
              <a:rPr lang="en-US" sz="2300" b="1"/>
            </a:br>
            <a:r>
              <a:rPr lang="en-US" sz="2300" b="1"/>
              <a:t>formation</a:t>
            </a:r>
          </a:p>
        </p:txBody>
      </p:sp>
      <p:sp>
        <p:nvSpPr>
          <p:cNvPr id="133124" name="Text Box 11"/>
          <p:cNvSpPr txBox="1">
            <a:spLocks noChangeArrowheads="1"/>
          </p:cNvSpPr>
          <p:nvPr/>
        </p:nvSpPr>
        <p:spPr bwMode="auto">
          <a:xfrm>
            <a:off x="3694113" y="1414463"/>
            <a:ext cx="30241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Complement proteins</a:t>
            </a:r>
          </a:p>
        </p:txBody>
      </p:sp>
      <p:sp>
        <p:nvSpPr>
          <p:cNvPr id="133125" name="Text Box 12"/>
          <p:cNvSpPr txBox="1">
            <a:spLocks noChangeArrowheads="1"/>
          </p:cNvSpPr>
          <p:nvPr/>
        </p:nvSpPr>
        <p:spPr bwMode="auto">
          <a:xfrm>
            <a:off x="4456113" y="2055813"/>
            <a:ext cx="35020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Formation of membrane</a:t>
            </a:r>
            <a:br>
              <a:rPr lang="en-US" sz="2300" b="1"/>
            </a:br>
            <a:r>
              <a:rPr lang="en-US" sz="2300" b="1"/>
              <a:t>attack complex</a:t>
            </a:r>
          </a:p>
        </p:txBody>
      </p:sp>
      <p:sp>
        <p:nvSpPr>
          <p:cNvPr id="133126" name="Text Box 13"/>
          <p:cNvSpPr txBox="1">
            <a:spLocks noChangeArrowheads="1"/>
          </p:cNvSpPr>
          <p:nvPr/>
        </p:nvSpPr>
        <p:spPr bwMode="auto">
          <a:xfrm>
            <a:off x="5937250" y="3195638"/>
            <a:ext cx="18954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Flow of water</a:t>
            </a:r>
            <a:br>
              <a:rPr lang="en-US" sz="2300" b="1"/>
            </a:br>
            <a:r>
              <a:rPr lang="en-US" sz="2300" b="1"/>
              <a:t>and ions</a:t>
            </a:r>
          </a:p>
        </p:txBody>
      </p:sp>
      <p:sp>
        <p:nvSpPr>
          <p:cNvPr id="133127" name="Text Box 14"/>
          <p:cNvSpPr txBox="1">
            <a:spLocks noChangeArrowheads="1"/>
          </p:cNvSpPr>
          <p:nvPr/>
        </p:nvSpPr>
        <p:spPr bwMode="auto">
          <a:xfrm>
            <a:off x="7299325" y="4371975"/>
            <a:ext cx="698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Pore</a:t>
            </a:r>
          </a:p>
        </p:txBody>
      </p:sp>
      <p:sp>
        <p:nvSpPr>
          <p:cNvPr id="133128" name="Text Box 15"/>
          <p:cNvSpPr txBox="1">
            <a:spLocks noChangeArrowheads="1"/>
          </p:cNvSpPr>
          <p:nvPr/>
        </p:nvSpPr>
        <p:spPr bwMode="auto">
          <a:xfrm>
            <a:off x="3490913" y="5351463"/>
            <a:ext cx="1133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Antigen</a:t>
            </a:r>
          </a:p>
        </p:txBody>
      </p:sp>
      <p:sp>
        <p:nvSpPr>
          <p:cNvPr id="133129" name="Text Box 16"/>
          <p:cNvSpPr txBox="1">
            <a:spLocks noChangeArrowheads="1"/>
          </p:cNvSpPr>
          <p:nvPr/>
        </p:nvSpPr>
        <p:spPr bwMode="auto">
          <a:xfrm>
            <a:off x="1328738" y="5386388"/>
            <a:ext cx="11128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300" b="1"/>
              <a:t>Foreign</a:t>
            </a:r>
            <a:br>
              <a:rPr lang="en-US" sz="2300" b="1"/>
            </a:br>
            <a:r>
              <a:rPr lang="en-US" sz="2300" b="1"/>
              <a:t>cell</a:t>
            </a:r>
          </a:p>
        </p:txBody>
      </p:sp>
      <p:sp>
        <p:nvSpPr>
          <p:cNvPr id="133130" name="Line 28"/>
          <p:cNvSpPr>
            <a:spLocks noChangeShapeType="1"/>
          </p:cNvSpPr>
          <p:nvPr/>
        </p:nvSpPr>
        <p:spPr bwMode="auto">
          <a:xfrm flipH="1">
            <a:off x="2143125" y="1587500"/>
            <a:ext cx="1508125" cy="515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33131" name="Line 29"/>
          <p:cNvSpPr>
            <a:spLocks noChangeShapeType="1"/>
          </p:cNvSpPr>
          <p:nvPr/>
        </p:nvSpPr>
        <p:spPr bwMode="auto">
          <a:xfrm flipH="1">
            <a:off x="3281363" y="1587500"/>
            <a:ext cx="369887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33132" name="Line 30"/>
          <p:cNvSpPr>
            <a:spLocks noChangeShapeType="1"/>
          </p:cNvSpPr>
          <p:nvPr/>
        </p:nvSpPr>
        <p:spPr bwMode="auto">
          <a:xfrm flipH="1">
            <a:off x="4603750" y="2711450"/>
            <a:ext cx="858838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33133" name="Line 31"/>
          <p:cNvSpPr>
            <a:spLocks noChangeShapeType="1"/>
          </p:cNvSpPr>
          <p:nvPr/>
        </p:nvSpPr>
        <p:spPr bwMode="auto">
          <a:xfrm>
            <a:off x="5462588" y="2711450"/>
            <a:ext cx="0" cy="130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33134" name="Line 32"/>
          <p:cNvSpPr>
            <a:spLocks noChangeShapeType="1"/>
          </p:cNvSpPr>
          <p:nvPr/>
        </p:nvSpPr>
        <p:spPr bwMode="auto">
          <a:xfrm>
            <a:off x="7077075" y="3810000"/>
            <a:ext cx="119063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33135" name="Line 33"/>
          <p:cNvSpPr>
            <a:spLocks noChangeShapeType="1"/>
          </p:cNvSpPr>
          <p:nvPr/>
        </p:nvSpPr>
        <p:spPr bwMode="auto">
          <a:xfrm flipH="1">
            <a:off x="7116763" y="4656138"/>
            <a:ext cx="396875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33136" name="Line 34"/>
          <p:cNvSpPr>
            <a:spLocks noChangeShapeType="1"/>
          </p:cNvSpPr>
          <p:nvPr/>
        </p:nvSpPr>
        <p:spPr bwMode="auto">
          <a:xfrm>
            <a:off x="3162300" y="5106988"/>
            <a:ext cx="303213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3663"/>
            <a:ext cx="8001000" cy="4198937"/>
          </a:xfrm>
        </p:spPr>
        <p:txBody>
          <a:bodyPr/>
          <a:lstStyle/>
          <a:p>
            <a:pPr eaLnBrk="1" hangingPunct="1"/>
            <a:r>
              <a:rPr lang="en-US" sz="2800" smtClean="0"/>
              <a:t>B cells can express five different forms (or classes) of immunoglobulin (Ig) with similar antigen-binding specificity but different heavy chain C regions</a:t>
            </a:r>
          </a:p>
          <a:p>
            <a:pPr marL="966788" lvl="1" eaLnBrk="1" hangingPunct="1"/>
            <a:r>
              <a:rPr lang="en-US" sz="2600" smtClean="0"/>
              <a:t>IgD: Membrane bound</a:t>
            </a:r>
          </a:p>
          <a:p>
            <a:pPr marL="966788" lvl="1" eaLnBrk="1" hangingPunct="1"/>
            <a:r>
              <a:rPr lang="en-US" sz="2600" smtClean="0"/>
              <a:t>IgM: First soluble class produced</a:t>
            </a:r>
          </a:p>
          <a:p>
            <a:pPr marL="966788" lvl="1" eaLnBrk="1" hangingPunct="1"/>
            <a:r>
              <a:rPr lang="en-US" sz="2600" smtClean="0"/>
              <a:t>IgG: Second soluble class; most abundant</a:t>
            </a:r>
          </a:p>
          <a:p>
            <a:pPr marL="966788" lvl="1" eaLnBrk="1" hangingPunct="1"/>
            <a:r>
              <a:rPr lang="en-US" sz="2600" smtClean="0"/>
              <a:t>IgA and IgE: Remaining soluble classes</a:t>
            </a:r>
            <a:endParaRPr lang="en-US" sz="3000" smtClean="0"/>
          </a:p>
        </p:txBody>
      </p:sp>
      <p:grpSp>
        <p:nvGrpSpPr>
          <p:cNvPr id="135170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5172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3517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35171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2514600"/>
          </a:xfrm>
        </p:spPr>
        <p:txBody>
          <a:bodyPr/>
          <a:lstStyle/>
          <a:p>
            <a:pPr eaLnBrk="1" hangingPunct="1"/>
            <a:r>
              <a:rPr lang="en-US" sz="2800" smtClean="0"/>
              <a:t>Both the humoral and cell-mediated responses can include primary and secondary immune response</a:t>
            </a:r>
          </a:p>
          <a:p>
            <a:pPr eaLnBrk="1" hangingPunct="1"/>
            <a:r>
              <a:rPr lang="en-US" sz="2800" smtClean="0"/>
              <a:t>Memory cells enable the secondary response</a:t>
            </a:r>
          </a:p>
          <a:p>
            <a:pPr marL="966788" lvl="1" eaLnBrk="1" hangingPunct="1"/>
            <a:endParaRPr lang="en-US" sz="3000" smtClean="0"/>
          </a:p>
        </p:txBody>
      </p:sp>
      <p:grpSp>
        <p:nvGrpSpPr>
          <p:cNvPr id="136194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6197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3619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36195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36196" name="Rectangle 7"/>
          <p:cNvSpPr>
            <a:spLocks noGrp="1" noChangeArrowheads="1"/>
          </p:cNvSpPr>
          <p:nvPr>
            <p:ph type="title"/>
          </p:nvPr>
        </p:nvSpPr>
        <p:spPr>
          <a:xfrm>
            <a:off x="165100" y="482600"/>
            <a:ext cx="85979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Summary of the Humoral and Cell-Mediated Immune Responses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Active and Passive Immunization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077200" cy="3663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Active immunity </a:t>
            </a:r>
            <a:r>
              <a:rPr lang="en-US" sz="2800" smtClean="0"/>
              <a:t>develops naturally when memory cells form clones in response to an infection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It can also develop following </a:t>
            </a:r>
            <a:r>
              <a:rPr lang="en-US" sz="2800" b="1" smtClean="0"/>
              <a:t>immunization</a:t>
            </a:r>
            <a:r>
              <a:rPr lang="en-US" sz="2800" smtClean="0"/>
              <a:t>, also called </a:t>
            </a:r>
            <a:r>
              <a:rPr lang="en-US" sz="2800" b="1" smtClean="0"/>
              <a:t>vaccination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immunization, a nonpathogenic form of a microbe or part of a microbe elicits an immune response to an immunological memory</a:t>
            </a:r>
            <a:endParaRPr lang="en-US" sz="3000" smtClean="0"/>
          </a:p>
        </p:txBody>
      </p:sp>
      <p:grpSp>
        <p:nvGrpSpPr>
          <p:cNvPr id="137219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722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3722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37220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7696200" cy="3482975"/>
          </a:xfrm>
        </p:spPr>
        <p:txBody>
          <a:bodyPr/>
          <a:lstStyle/>
          <a:p>
            <a:pPr eaLnBrk="1" hangingPunct="1"/>
            <a:r>
              <a:rPr lang="en-US" sz="2800" b="1" smtClean="0"/>
              <a:t>Passive immunity </a:t>
            </a:r>
            <a:r>
              <a:rPr lang="en-US" sz="2800" smtClean="0"/>
              <a:t>provides immediate, short-term protection</a:t>
            </a:r>
          </a:p>
          <a:p>
            <a:pPr eaLnBrk="1" hangingPunct="1"/>
            <a:r>
              <a:rPr lang="en-US" sz="2800" smtClean="0"/>
              <a:t>It is conferred naturally when IgG crosses the placenta from mother to fetus or when IgA passes from mother to infant in breast milk</a:t>
            </a:r>
          </a:p>
          <a:p>
            <a:pPr eaLnBrk="1" hangingPunct="1"/>
            <a:r>
              <a:rPr lang="en-US" sz="2800" smtClean="0"/>
              <a:t>It can be conferred artificially by injecting antibodies into a nonimmune person</a:t>
            </a:r>
            <a:endParaRPr lang="en-US" sz="3000" smtClean="0"/>
          </a:p>
        </p:txBody>
      </p:sp>
      <p:grpSp>
        <p:nvGrpSpPr>
          <p:cNvPr id="138242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38244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3824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38243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48" descr="43_20_AdaptiveImmun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8" y="212725"/>
            <a:ext cx="77438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6" name="Text Box 4"/>
          <p:cNvSpPr txBox="1">
            <a:spLocks noChangeArrowheads="1"/>
          </p:cNvSpPr>
          <p:nvPr/>
        </p:nvSpPr>
        <p:spPr bwMode="auto">
          <a:xfrm>
            <a:off x="931863" y="301625"/>
            <a:ext cx="35226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Humoral (antibody-mediated) immune response</a:t>
            </a:r>
          </a:p>
        </p:txBody>
      </p:sp>
      <p:sp>
        <p:nvSpPr>
          <p:cNvPr id="139267" name="Text Box 19"/>
          <p:cNvSpPr txBox="1">
            <a:spLocks noChangeArrowheads="1"/>
          </p:cNvSpPr>
          <p:nvPr/>
        </p:nvSpPr>
        <p:spPr bwMode="auto">
          <a:xfrm>
            <a:off x="5316538" y="307975"/>
            <a:ext cx="238601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Cell-mediated immune response</a:t>
            </a:r>
          </a:p>
        </p:txBody>
      </p:sp>
      <p:sp>
        <p:nvSpPr>
          <p:cNvPr id="139268" name="Text Box 20"/>
          <p:cNvSpPr txBox="1">
            <a:spLocks noChangeArrowheads="1"/>
          </p:cNvSpPr>
          <p:nvPr/>
        </p:nvSpPr>
        <p:spPr bwMode="auto">
          <a:xfrm>
            <a:off x="3875088" y="692150"/>
            <a:ext cx="14192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Antigen (1st exposure)</a:t>
            </a:r>
          </a:p>
        </p:txBody>
      </p:sp>
      <p:sp>
        <p:nvSpPr>
          <p:cNvPr id="139269" name="Text Box 21"/>
          <p:cNvSpPr txBox="1">
            <a:spLocks noChangeArrowheads="1"/>
          </p:cNvSpPr>
          <p:nvPr/>
        </p:nvSpPr>
        <p:spPr bwMode="auto">
          <a:xfrm>
            <a:off x="4198938" y="1003300"/>
            <a:ext cx="7445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Engulfed by</a:t>
            </a:r>
          </a:p>
        </p:txBody>
      </p:sp>
      <p:sp>
        <p:nvSpPr>
          <p:cNvPr id="139270" name="Text Box 22"/>
          <p:cNvSpPr txBox="1">
            <a:spLocks noChangeArrowheads="1"/>
          </p:cNvSpPr>
          <p:nvPr/>
        </p:nvSpPr>
        <p:spPr bwMode="auto">
          <a:xfrm>
            <a:off x="4086225" y="1420813"/>
            <a:ext cx="9302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000" b="1"/>
              <a:t>Antigen-</a:t>
            </a:r>
            <a:br>
              <a:rPr lang="en-US" sz="1000" b="1"/>
            </a:br>
            <a:r>
              <a:rPr lang="en-US" sz="1000" b="1"/>
              <a:t>presenting cell</a:t>
            </a:r>
          </a:p>
        </p:txBody>
      </p:sp>
      <p:sp>
        <p:nvSpPr>
          <p:cNvPr id="139271" name="Text Box 23"/>
          <p:cNvSpPr txBox="1">
            <a:spLocks noChangeArrowheads="1"/>
          </p:cNvSpPr>
          <p:nvPr/>
        </p:nvSpPr>
        <p:spPr bwMode="auto">
          <a:xfrm>
            <a:off x="4192588" y="2570163"/>
            <a:ext cx="744537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Helper T cell</a:t>
            </a:r>
          </a:p>
        </p:txBody>
      </p:sp>
      <p:sp>
        <p:nvSpPr>
          <p:cNvPr id="139272" name="Text Box 24"/>
          <p:cNvSpPr txBox="1">
            <a:spLocks noChangeArrowheads="1"/>
          </p:cNvSpPr>
          <p:nvPr/>
        </p:nvSpPr>
        <p:spPr bwMode="auto">
          <a:xfrm>
            <a:off x="4152900" y="3617913"/>
            <a:ext cx="8112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000" b="1"/>
              <a:t>Memory</a:t>
            </a:r>
            <a:br>
              <a:rPr lang="en-US" sz="1000" b="1"/>
            </a:br>
            <a:r>
              <a:rPr lang="en-US" sz="1000" b="1"/>
              <a:t>helper T cells</a:t>
            </a:r>
          </a:p>
        </p:txBody>
      </p:sp>
      <p:sp>
        <p:nvSpPr>
          <p:cNvPr id="139273" name="Text Box 25"/>
          <p:cNvSpPr txBox="1">
            <a:spLocks noChangeArrowheads="1"/>
          </p:cNvSpPr>
          <p:nvPr/>
        </p:nvSpPr>
        <p:spPr bwMode="auto">
          <a:xfrm>
            <a:off x="3848100" y="4675188"/>
            <a:ext cx="1471613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Antigen (2nd exposure)</a:t>
            </a:r>
          </a:p>
        </p:txBody>
      </p:sp>
      <p:sp>
        <p:nvSpPr>
          <p:cNvPr id="139274" name="Text Box 26"/>
          <p:cNvSpPr txBox="1">
            <a:spLocks noChangeArrowheads="1"/>
          </p:cNvSpPr>
          <p:nvPr/>
        </p:nvSpPr>
        <p:spPr bwMode="auto">
          <a:xfrm>
            <a:off x="1719263" y="2584450"/>
            <a:ext cx="37465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B cell</a:t>
            </a:r>
          </a:p>
        </p:txBody>
      </p:sp>
      <p:sp>
        <p:nvSpPr>
          <p:cNvPr id="139275" name="Text Box 27"/>
          <p:cNvSpPr txBox="1">
            <a:spLocks noChangeArrowheads="1"/>
          </p:cNvSpPr>
          <p:nvPr/>
        </p:nvSpPr>
        <p:spPr bwMode="auto">
          <a:xfrm>
            <a:off x="1501775" y="5049838"/>
            <a:ext cx="811213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Plasma cells</a:t>
            </a:r>
          </a:p>
        </p:txBody>
      </p:sp>
      <p:sp>
        <p:nvSpPr>
          <p:cNvPr id="139276" name="Text Box 28"/>
          <p:cNvSpPr txBox="1">
            <a:spLocks noChangeArrowheads="1"/>
          </p:cNvSpPr>
          <p:nvPr/>
        </p:nvSpPr>
        <p:spPr bwMode="auto">
          <a:xfrm>
            <a:off x="1574800" y="5784850"/>
            <a:ext cx="6524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000" b="1"/>
              <a:t>Secreted</a:t>
            </a:r>
            <a:br>
              <a:rPr lang="en-US" sz="1000" b="1"/>
            </a:br>
            <a:r>
              <a:rPr lang="en-US" sz="1000" b="1"/>
              <a:t>antibodies</a:t>
            </a:r>
          </a:p>
        </p:txBody>
      </p:sp>
      <p:sp>
        <p:nvSpPr>
          <p:cNvPr id="139277" name="Text Box 29"/>
          <p:cNvSpPr txBox="1">
            <a:spLocks noChangeArrowheads="1"/>
          </p:cNvSpPr>
          <p:nvPr/>
        </p:nvSpPr>
        <p:spPr bwMode="auto">
          <a:xfrm>
            <a:off x="1065213" y="6291263"/>
            <a:ext cx="1657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000" b="1"/>
              <a:t>Defend against extracellular</a:t>
            </a:r>
            <a:br>
              <a:rPr lang="en-US" sz="1000" b="1"/>
            </a:br>
            <a:r>
              <a:rPr lang="en-US" sz="1000" b="1"/>
              <a:t>pathogens</a:t>
            </a:r>
          </a:p>
        </p:txBody>
      </p:sp>
      <p:sp>
        <p:nvSpPr>
          <p:cNvPr id="139278" name="Text Box 30"/>
          <p:cNvSpPr txBox="1">
            <a:spLocks noChangeArrowheads="1"/>
          </p:cNvSpPr>
          <p:nvPr/>
        </p:nvSpPr>
        <p:spPr bwMode="auto">
          <a:xfrm>
            <a:off x="3033713" y="5053013"/>
            <a:ext cx="9826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Memory B cells</a:t>
            </a:r>
          </a:p>
        </p:txBody>
      </p:sp>
      <p:sp>
        <p:nvSpPr>
          <p:cNvPr id="139279" name="Text Box 31"/>
          <p:cNvSpPr txBox="1">
            <a:spLocks noChangeArrowheads="1"/>
          </p:cNvSpPr>
          <p:nvPr/>
        </p:nvSpPr>
        <p:spPr bwMode="auto">
          <a:xfrm>
            <a:off x="5103813" y="4941888"/>
            <a:ext cx="10874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000" b="1"/>
              <a:t>Memory</a:t>
            </a:r>
            <a:br>
              <a:rPr lang="en-US" sz="1000" b="1"/>
            </a:br>
            <a:r>
              <a:rPr lang="en-US" sz="1000" b="1"/>
              <a:t>cytotoxic T cells</a:t>
            </a:r>
          </a:p>
        </p:txBody>
      </p:sp>
      <p:sp>
        <p:nvSpPr>
          <p:cNvPr id="139280" name="Text Box 32"/>
          <p:cNvSpPr txBox="1">
            <a:spLocks noChangeArrowheads="1"/>
          </p:cNvSpPr>
          <p:nvPr/>
        </p:nvSpPr>
        <p:spPr bwMode="auto">
          <a:xfrm>
            <a:off x="6711950" y="4948238"/>
            <a:ext cx="10874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000" b="1"/>
              <a:t>Active </a:t>
            </a:r>
            <a:br>
              <a:rPr lang="en-US" sz="1000" b="1"/>
            </a:br>
            <a:r>
              <a:rPr lang="en-US" sz="1000" b="1"/>
              <a:t>cytotoxic T cells</a:t>
            </a:r>
          </a:p>
        </p:txBody>
      </p:sp>
      <p:sp>
        <p:nvSpPr>
          <p:cNvPr id="139281" name="Text Box 33"/>
          <p:cNvSpPr txBox="1">
            <a:spLocks noChangeArrowheads="1"/>
          </p:cNvSpPr>
          <p:nvPr/>
        </p:nvSpPr>
        <p:spPr bwMode="auto">
          <a:xfrm>
            <a:off x="6415088" y="6296025"/>
            <a:ext cx="1657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000" b="1"/>
              <a:t>Defend against intracellular</a:t>
            </a:r>
            <a:br>
              <a:rPr lang="en-US" sz="1000" b="1"/>
            </a:br>
            <a:r>
              <a:rPr lang="en-US" sz="1000" b="1"/>
              <a:t>pathogens and cancer</a:t>
            </a:r>
          </a:p>
        </p:txBody>
      </p:sp>
      <p:sp>
        <p:nvSpPr>
          <p:cNvPr id="139282" name="Text Box 34"/>
          <p:cNvSpPr txBox="1">
            <a:spLocks noChangeArrowheads="1"/>
          </p:cNvSpPr>
          <p:nvPr/>
        </p:nvSpPr>
        <p:spPr bwMode="auto">
          <a:xfrm>
            <a:off x="6778625" y="2576513"/>
            <a:ext cx="1008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Cytotoxic T cell</a:t>
            </a:r>
          </a:p>
        </p:txBody>
      </p:sp>
      <p:sp>
        <p:nvSpPr>
          <p:cNvPr id="139283" name="Text Box 35"/>
          <p:cNvSpPr txBox="1">
            <a:spLocks noChangeArrowheads="1"/>
          </p:cNvSpPr>
          <p:nvPr/>
        </p:nvSpPr>
        <p:spPr bwMode="auto">
          <a:xfrm>
            <a:off x="6943725" y="612775"/>
            <a:ext cx="25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Key</a:t>
            </a:r>
          </a:p>
        </p:txBody>
      </p:sp>
      <p:sp>
        <p:nvSpPr>
          <p:cNvPr id="139284" name="Text Box 36"/>
          <p:cNvSpPr txBox="1">
            <a:spLocks noChangeArrowheads="1"/>
          </p:cNvSpPr>
          <p:nvPr/>
        </p:nvSpPr>
        <p:spPr bwMode="auto">
          <a:xfrm>
            <a:off x="7440613" y="831850"/>
            <a:ext cx="703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Stimulates</a:t>
            </a:r>
          </a:p>
        </p:txBody>
      </p:sp>
      <p:sp>
        <p:nvSpPr>
          <p:cNvPr id="139285" name="Text Box 37"/>
          <p:cNvSpPr txBox="1">
            <a:spLocks noChangeArrowheads="1"/>
          </p:cNvSpPr>
          <p:nvPr/>
        </p:nvSpPr>
        <p:spPr bwMode="auto">
          <a:xfrm>
            <a:off x="7432675" y="1011238"/>
            <a:ext cx="83661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Gives rise to</a:t>
            </a:r>
          </a:p>
        </p:txBody>
      </p:sp>
      <p:sp>
        <p:nvSpPr>
          <p:cNvPr id="139286" name="Text Box 38"/>
          <p:cNvSpPr txBox="1">
            <a:spLocks noChangeArrowheads="1"/>
          </p:cNvSpPr>
          <p:nvPr/>
        </p:nvSpPr>
        <p:spPr bwMode="auto">
          <a:xfrm>
            <a:off x="7075488" y="812800"/>
            <a:ext cx="134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39287" name="Text Box 39"/>
          <p:cNvSpPr txBox="1">
            <a:spLocks noChangeArrowheads="1"/>
          </p:cNvSpPr>
          <p:nvPr/>
        </p:nvSpPr>
        <p:spPr bwMode="auto">
          <a:xfrm>
            <a:off x="5797550" y="1601788"/>
            <a:ext cx="1349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39288" name="Text Box 40"/>
          <p:cNvSpPr txBox="1">
            <a:spLocks noChangeArrowheads="1"/>
          </p:cNvSpPr>
          <p:nvPr/>
        </p:nvSpPr>
        <p:spPr bwMode="auto">
          <a:xfrm>
            <a:off x="1855788" y="1587500"/>
            <a:ext cx="134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39289" name="Text Box 41"/>
          <p:cNvSpPr txBox="1">
            <a:spLocks noChangeArrowheads="1"/>
          </p:cNvSpPr>
          <p:nvPr/>
        </p:nvSpPr>
        <p:spPr bwMode="auto">
          <a:xfrm>
            <a:off x="3225800" y="2640013"/>
            <a:ext cx="1349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39290" name="Text Box 42"/>
          <p:cNvSpPr txBox="1">
            <a:spLocks noChangeArrowheads="1"/>
          </p:cNvSpPr>
          <p:nvPr/>
        </p:nvSpPr>
        <p:spPr bwMode="auto">
          <a:xfrm>
            <a:off x="4533900" y="2124075"/>
            <a:ext cx="1349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39291" name="Text Box 43"/>
          <p:cNvSpPr txBox="1">
            <a:spLocks noChangeArrowheads="1"/>
          </p:cNvSpPr>
          <p:nvPr/>
        </p:nvSpPr>
        <p:spPr bwMode="auto">
          <a:xfrm>
            <a:off x="5789613" y="2640013"/>
            <a:ext cx="134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39292" name="Text Box 44"/>
          <p:cNvSpPr txBox="1">
            <a:spLocks noChangeArrowheads="1"/>
          </p:cNvSpPr>
          <p:nvPr/>
        </p:nvSpPr>
        <p:spPr bwMode="auto">
          <a:xfrm>
            <a:off x="3468688" y="4445000"/>
            <a:ext cx="134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39293" name="Text Box 45"/>
          <p:cNvSpPr txBox="1">
            <a:spLocks noChangeArrowheads="1"/>
          </p:cNvSpPr>
          <p:nvPr/>
        </p:nvSpPr>
        <p:spPr bwMode="auto">
          <a:xfrm>
            <a:off x="4538663" y="4448175"/>
            <a:ext cx="134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39294" name="Text Box 46"/>
          <p:cNvSpPr txBox="1">
            <a:spLocks noChangeArrowheads="1"/>
          </p:cNvSpPr>
          <p:nvPr/>
        </p:nvSpPr>
        <p:spPr bwMode="auto">
          <a:xfrm>
            <a:off x="5622925" y="4445000"/>
            <a:ext cx="1349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39295" name="Text Box 47"/>
          <p:cNvSpPr txBox="1">
            <a:spLocks noChangeArrowheads="1"/>
          </p:cNvSpPr>
          <p:nvPr/>
        </p:nvSpPr>
        <p:spPr bwMode="auto">
          <a:xfrm>
            <a:off x="4537075" y="4949825"/>
            <a:ext cx="1349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392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33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43.20a</a:t>
            </a:r>
          </a:p>
        </p:txBody>
      </p:sp>
      <p:pic>
        <p:nvPicPr>
          <p:cNvPr id="141314" name="Picture 40" descr="43_20aAdaptiveImmun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46200"/>
            <a:ext cx="8548687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1154113" y="1452563"/>
            <a:ext cx="26765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500" b="1"/>
              <a:t>Humoral (antibody-mediated) </a:t>
            </a:r>
            <a:br>
              <a:rPr lang="en-US" sz="1500" b="1"/>
            </a:br>
            <a:r>
              <a:rPr lang="en-US" sz="1500" b="1"/>
              <a:t>immune response</a:t>
            </a:r>
          </a:p>
        </p:txBody>
      </p:sp>
      <p:sp>
        <p:nvSpPr>
          <p:cNvPr id="141316" name="Text Box 5"/>
          <p:cNvSpPr txBox="1">
            <a:spLocks noChangeArrowheads="1"/>
          </p:cNvSpPr>
          <p:nvPr/>
        </p:nvSpPr>
        <p:spPr bwMode="auto">
          <a:xfrm>
            <a:off x="5854700" y="1457325"/>
            <a:ext cx="16716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500" b="1"/>
              <a:t>Cell-mediated </a:t>
            </a:r>
            <a:br>
              <a:rPr lang="en-US" sz="1500" b="1"/>
            </a:br>
            <a:r>
              <a:rPr lang="en-US" sz="1500" b="1"/>
              <a:t>immune response</a:t>
            </a:r>
          </a:p>
        </p:txBody>
      </p:sp>
      <p:sp>
        <p:nvSpPr>
          <p:cNvPr id="141317" name="Text Box 6"/>
          <p:cNvSpPr txBox="1">
            <a:spLocks noChangeArrowheads="1"/>
          </p:cNvSpPr>
          <p:nvPr/>
        </p:nvSpPr>
        <p:spPr bwMode="auto">
          <a:xfrm>
            <a:off x="3676650" y="2120900"/>
            <a:ext cx="18161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Antigen (1st exposure)</a:t>
            </a:r>
          </a:p>
        </p:txBody>
      </p:sp>
      <p:sp>
        <p:nvSpPr>
          <p:cNvPr id="141318" name="Text Box 7"/>
          <p:cNvSpPr txBox="1">
            <a:spLocks noChangeArrowheads="1"/>
          </p:cNvSpPr>
          <p:nvPr/>
        </p:nvSpPr>
        <p:spPr bwMode="auto">
          <a:xfrm>
            <a:off x="4092575" y="2522538"/>
            <a:ext cx="995363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Engulfed by</a:t>
            </a:r>
          </a:p>
        </p:txBody>
      </p:sp>
      <p:sp>
        <p:nvSpPr>
          <p:cNvPr id="141319" name="Text Box 8"/>
          <p:cNvSpPr txBox="1">
            <a:spLocks noChangeArrowheads="1"/>
          </p:cNvSpPr>
          <p:nvPr/>
        </p:nvSpPr>
        <p:spPr bwMode="auto">
          <a:xfrm>
            <a:off x="3929063" y="3035300"/>
            <a:ext cx="126206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/>
              <a:t>Antigen-</a:t>
            </a:r>
            <a:br>
              <a:rPr lang="en-US" sz="1300" b="1"/>
            </a:br>
            <a:r>
              <a:rPr lang="en-US" sz="1300" b="1"/>
              <a:t>presenting cell</a:t>
            </a:r>
          </a:p>
        </p:txBody>
      </p:sp>
      <p:sp>
        <p:nvSpPr>
          <p:cNvPr id="141320" name="Text Box 9"/>
          <p:cNvSpPr txBox="1">
            <a:spLocks noChangeArrowheads="1"/>
          </p:cNvSpPr>
          <p:nvPr/>
        </p:nvSpPr>
        <p:spPr bwMode="auto">
          <a:xfrm>
            <a:off x="4086225" y="4514850"/>
            <a:ext cx="102235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Helper T cell</a:t>
            </a:r>
          </a:p>
        </p:txBody>
      </p:sp>
      <p:sp>
        <p:nvSpPr>
          <p:cNvPr id="141321" name="Text Box 12"/>
          <p:cNvSpPr txBox="1">
            <a:spLocks noChangeArrowheads="1"/>
          </p:cNvSpPr>
          <p:nvPr/>
        </p:nvSpPr>
        <p:spPr bwMode="auto">
          <a:xfrm>
            <a:off x="912813" y="4514850"/>
            <a:ext cx="49371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B cell</a:t>
            </a:r>
          </a:p>
        </p:txBody>
      </p:sp>
      <p:sp>
        <p:nvSpPr>
          <p:cNvPr id="141322" name="Text Box 20"/>
          <p:cNvSpPr txBox="1">
            <a:spLocks noChangeArrowheads="1"/>
          </p:cNvSpPr>
          <p:nvPr/>
        </p:nvSpPr>
        <p:spPr bwMode="auto">
          <a:xfrm>
            <a:off x="7388225" y="4519613"/>
            <a:ext cx="12858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Cytotoxic T cell</a:t>
            </a:r>
          </a:p>
        </p:txBody>
      </p:sp>
      <p:sp>
        <p:nvSpPr>
          <p:cNvPr id="141323" name="Text Box 21"/>
          <p:cNvSpPr txBox="1">
            <a:spLocks noChangeArrowheads="1"/>
          </p:cNvSpPr>
          <p:nvPr/>
        </p:nvSpPr>
        <p:spPr bwMode="auto">
          <a:xfrm>
            <a:off x="7077075" y="2016125"/>
            <a:ext cx="32226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Key</a:t>
            </a:r>
          </a:p>
        </p:txBody>
      </p:sp>
      <p:sp>
        <p:nvSpPr>
          <p:cNvPr id="141324" name="Text Box 22"/>
          <p:cNvSpPr txBox="1">
            <a:spLocks noChangeArrowheads="1"/>
          </p:cNvSpPr>
          <p:nvPr/>
        </p:nvSpPr>
        <p:spPr bwMode="auto">
          <a:xfrm>
            <a:off x="7691438" y="2274888"/>
            <a:ext cx="8921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Stimulates</a:t>
            </a:r>
          </a:p>
        </p:txBody>
      </p:sp>
      <p:sp>
        <p:nvSpPr>
          <p:cNvPr id="141325" name="Text Box 23"/>
          <p:cNvSpPr txBox="1">
            <a:spLocks noChangeArrowheads="1"/>
          </p:cNvSpPr>
          <p:nvPr/>
        </p:nvSpPr>
        <p:spPr bwMode="auto">
          <a:xfrm>
            <a:off x="7697788" y="2506663"/>
            <a:ext cx="10620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Gives rise to</a:t>
            </a:r>
          </a:p>
        </p:txBody>
      </p:sp>
      <p:sp>
        <p:nvSpPr>
          <p:cNvPr id="141326" name="Text Box 25"/>
          <p:cNvSpPr txBox="1">
            <a:spLocks noChangeArrowheads="1"/>
          </p:cNvSpPr>
          <p:nvPr/>
        </p:nvSpPr>
        <p:spPr bwMode="auto">
          <a:xfrm>
            <a:off x="1100138" y="3228975"/>
            <a:ext cx="149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300" b="1">
              <a:solidFill>
                <a:schemeClr val="bg1"/>
              </a:solidFill>
            </a:endParaRPr>
          </a:p>
        </p:txBody>
      </p:sp>
      <p:sp>
        <p:nvSpPr>
          <p:cNvPr id="141327" name="Text Box 26"/>
          <p:cNvSpPr txBox="1">
            <a:spLocks noChangeArrowheads="1"/>
          </p:cNvSpPr>
          <p:nvPr/>
        </p:nvSpPr>
        <p:spPr bwMode="auto">
          <a:xfrm>
            <a:off x="1855788" y="1587500"/>
            <a:ext cx="134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141328" name="Text Box 35"/>
          <p:cNvSpPr txBox="1">
            <a:spLocks noChangeArrowheads="1"/>
          </p:cNvSpPr>
          <p:nvPr/>
        </p:nvSpPr>
        <p:spPr bwMode="auto">
          <a:xfrm>
            <a:off x="2840038" y="4584700"/>
            <a:ext cx="149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300" b="1">
              <a:solidFill>
                <a:schemeClr val="bg1"/>
              </a:solidFill>
            </a:endParaRPr>
          </a:p>
        </p:txBody>
      </p:sp>
      <p:sp>
        <p:nvSpPr>
          <p:cNvPr id="141329" name="Text Box 36"/>
          <p:cNvSpPr txBox="1">
            <a:spLocks noChangeArrowheads="1"/>
          </p:cNvSpPr>
          <p:nvPr/>
        </p:nvSpPr>
        <p:spPr bwMode="auto">
          <a:xfrm>
            <a:off x="4538663" y="3930650"/>
            <a:ext cx="149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300" b="1">
              <a:solidFill>
                <a:schemeClr val="bg1"/>
              </a:solidFill>
            </a:endParaRPr>
          </a:p>
        </p:txBody>
      </p:sp>
      <p:sp>
        <p:nvSpPr>
          <p:cNvPr id="141330" name="Text Box 37"/>
          <p:cNvSpPr txBox="1">
            <a:spLocks noChangeArrowheads="1"/>
          </p:cNvSpPr>
          <p:nvPr/>
        </p:nvSpPr>
        <p:spPr bwMode="auto">
          <a:xfrm>
            <a:off x="6126163" y="4592638"/>
            <a:ext cx="149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300" b="1">
              <a:solidFill>
                <a:schemeClr val="bg1"/>
              </a:solidFill>
            </a:endParaRPr>
          </a:p>
        </p:txBody>
      </p:sp>
      <p:sp>
        <p:nvSpPr>
          <p:cNvPr id="141331" name="Text Box 38"/>
          <p:cNvSpPr txBox="1">
            <a:spLocks noChangeArrowheads="1"/>
          </p:cNvSpPr>
          <p:nvPr/>
        </p:nvSpPr>
        <p:spPr bwMode="auto">
          <a:xfrm>
            <a:off x="6138863" y="3255963"/>
            <a:ext cx="149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300" b="1">
              <a:solidFill>
                <a:schemeClr val="bg1"/>
              </a:solidFill>
            </a:endParaRPr>
          </a:p>
        </p:txBody>
      </p:sp>
      <p:sp>
        <p:nvSpPr>
          <p:cNvPr id="141332" name="Text Box 39"/>
          <p:cNvSpPr txBox="1">
            <a:spLocks noChangeArrowheads="1"/>
          </p:cNvSpPr>
          <p:nvPr/>
        </p:nvSpPr>
        <p:spPr bwMode="auto">
          <a:xfrm>
            <a:off x="7251700" y="2263775"/>
            <a:ext cx="149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3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43.20b</a:t>
            </a:r>
          </a:p>
        </p:txBody>
      </p:sp>
      <p:pic>
        <p:nvPicPr>
          <p:cNvPr id="143362" name="Picture 41" descr="43_20bAdaptiveImmun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41325"/>
            <a:ext cx="8548687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Text Box 9"/>
          <p:cNvSpPr txBox="1">
            <a:spLocks noChangeArrowheads="1"/>
          </p:cNvSpPr>
          <p:nvPr/>
        </p:nvSpPr>
        <p:spPr bwMode="auto">
          <a:xfrm>
            <a:off x="4087813" y="757238"/>
            <a:ext cx="10350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Helper T cell</a:t>
            </a:r>
          </a:p>
        </p:txBody>
      </p:sp>
      <p:sp>
        <p:nvSpPr>
          <p:cNvPr id="143364" name="Text Box 10"/>
          <p:cNvSpPr txBox="1">
            <a:spLocks noChangeArrowheads="1"/>
          </p:cNvSpPr>
          <p:nvPr/>
        </p:nvSpPr>
        <p:spPr bwMode="auto">
          <a:xfrm>
            <a:off x="3994150" y="2082800"/>
            <a:ext cx="112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/>
              <a:t>Memory</a:t>
            </a:r>
            <a:br>
              <a:rPr lang="en-US" sz="1300" b="1"/>
            </a:br>
            <a:r>
              <a:rPr lang="en-US" sz="1300" b="1"/>
              <a:t>helper T cells</a:t>
            </a:r>
          </a:p>
        </p:txBody>
      </p:sp>
      <p:sp>
        <p:nvSpPr>
          <p:cNvPr id="143365" name="Text Box 11"/>
          <p:cNvSpPr txBox="1">
            <a:spLocks noChangeArrowheads="1"/>
          </p:cNvSpPr>
          <p:nvPr/>
        </p:nvSpPr>
        <p:spPr bwMode="auto">
          <a:xfrm>
            <a:off x="3636963" y="3457575"/>
            <a:ext cx="2046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Antigen (2nd exposure)</a:t>
            </a:r>
          </a:p>
        </p:txBody>
      </p:sp>
      <p:sp>
        <p:nvSpPr>
          <p:cNvPr id="143366" name="Text Box 12"/>
          <p:cNvSpPr txBox="1">
            <a:spLocks noChangeArrowheads="1"/>
          </p:cNvSpPr>
          <p:nvPr/>
        </p:nvSpPr>
        <p:spPr bwMode="auto">
          <a:xfrm>
            <a:off x="912813" y="757238"/>
            <a:ext cx="4794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B cell</a:t>
            </a:r>
          </a:p>
        </p:txBody>
      </p:sp>
      <p:sp>
        <p:nvSpPr>
          <p:cNvPr id="143367" name="Text Box 13"/>
          <p:cNvSpPr txBox="1">
            <a:spLocks noChangeArrowheads="1"/>
          </p:cNvSpPr>
          <p:nvPr/>
        </p:nvSpPr>
        <p:spPr bwMode="auto">
          <a:xfrm>
            <a:off x="628650" y="3911600"/>
            <a:ext cx="1127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Plasma cells</a:t>
            </a:r>
          </a:p>
        </p:txBody>
      </p:sp>
      <p:sp>
        <p:nvSpPr>
          <p:cNvPr id="143368" name="Text Box 14"/>
          <p:cNvSpPr txBox="1">
            <a:spLocks noChangeArrowheads="1"/>
          </p:cNvSpPr>
          <p:nvPr/>
        </p:nvSpPr>
        <p:spPr bwMode="auto">
          <a:xfrm>
            <a:off x="690563" y="4845050"/>
            <a:ext cx="9064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/>
              <a:t>Secreted</a:t>
            </a:r>
            <a:br>
              <a:rPr lang="en-US" sz="1300" b="1"/>
            </a:br>
            <a:r>
              <a:rPr lang="en-US" sz="1300" b="1"/>
              <a:t>antibodies</a:t>
            </a:r>
          </a:p>
        </p:txBody>
      </p:sp>
      <p:sp>
        <p:nvSpPr>
          <p:cNvPr id="143369" name="Text Box 15"/>
          <p:cNvSpPr txBox="1">
            <a:spLocks noChangeArrowheads="1"/>
          </p:cNvSpPr>
          <p:nvPr/>
        </p:nvSpPr>
        <p:spPr bwMode="auto">
          <a:xfrm>
            <a:off x="511175" y="5497513"/>
            <a:ext cx="13128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/>
              <a:t>Defend against </a:t>
            </a:r>
            <a:br>
              <a:rPr lang="en-US" sz="1300" b="1"/>
            </a:br>
            <a:r>
              <a:rPr lang="en-US" sz="1300" b="1"/>
              <a:t>extracellular</a:t>
            </a:r>
            <a:br>
              <a:rPr lang="en-US" sz="1300" b="1"/>
            </a:br>
            <a:r>
              <a:rPr lang="en-US" sz="1300" b="1"/>
              <a:t>pathogens</a:t>
            </a:r>
          </a:p>
        </p:txBody>
      </p:sp>
      <p:sp>
        <p:nvSpPr>
          <p:cNvPr id="143370" name="Text Box 16"/>
          <p:cNvSpPr txBox="1">
            <a:spLocks noChangeArrowheads="1"/>
          </p:cNvSpPr>
          <p:nvPr/>
        </p:nvSpPr>
        <p:spPr bwMode="auto">
          <a:xfrm>
            <a:off x="2597150" y="3914775"/>
            <a:ext cx="136683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Memory B cells</a:t>
            </a:r>
          </a:p>
        </p:txBody>
      </p:sp>
      <p:sp>
        <p:nvSpPr>
          <p:cNvPr id="143371" name="Text Box 17"/>
          <p:cNvSpPr txBox="1">
            <a:spLocks noChangeArrowheads="1"/>
          </p:cNvSpPr>
          <p:nvPr/>
        </p:nvSpPr>
        <p:spPr bwMode="auto">
          <a:xfrm>
            <a:off x="5200650" y="3776663"/>
            <a:ext cx="15113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/>
              <a:t>Memory</a:t>
            </a:r>
            <a:br>
              <a:rPr lang="en-US" sz="1300" b="1"/>
            </a:br>
            <a:r>
              <a:rPr lang="en-US" sz="1300" b="1"/>
              <a:t>cytotoxic T cells</a:t>
            </a:r>
          </a:p>
        </p:txBody>
      </p:sp>
      <p:sp>
        <p:nvSpPr>
          <p:cNvPr id="143372" name="Text Box 18"/>
          <p:cNvSpPr txBox="1">
            <a:spLocks noChangeArrowheads="1"/>
          </p:cNvSpPr>
          <p:nvPr/>
        </p:nvSpPr>
        <p:spPr bwMode="auto">
          <a:xfrm>
            <a:off x="7281863" y="3770313"/>
            <a:ext cx="14589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/>
              <a:t>Active </a:t>
            </a:r>
            <a:br>
              <a:rPr lang="en-US" sz="1300" b="1"/>
            </a:br>
            <a:r>
              <a:rPr lang="en-US" sz="1300" b="1"/>
              <a:t>cytotoxic T cells</a:t>
            </a:r>
          </a:p>
        </p:txBody>
      </p:sp>
      <p:sp>
        <p:nvSpPr>
          <p:cNvPr id="143373" name="Text Box 19"/>
          <p:cNvSpPr txBox="1">
            <a:spLocks noChangeArrowheads="1"/>
          </p:cNvSpPr>
          <p:nvPr/>
        </p:nvSpPr>
        <p:spPr bwMode="auto">
          <a:xfrm>
            <a:off x="7419975" y="5500688"/>
            <a:ext cx="12192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 b="1"/>
              <a:t>Defend against </a:t>
            </a:r>
            <a:br>
              <a:rPr lang="en-US" sz="1300" b="1"/>
            </a:br>
            <a:r>
              <a:rPr lang="en-US" sz="1300" b="1"/>
              <a:t>intracellular</a:t>
            </a:r>
            <a:br>
              <a:rPr lang="en-US" sz="1300" b="1"/>
            </a:br>
            <a:r>
              <a:rPr lang="en-US" sz="1300" b="1"/>
              <a:t>pathogens </a:t>
            </a:r>
            <a:br>
              <a:rPr lang="en-US" sz="1300" b="1"/>
            </a:br>
            <a:r>
              <a:rPr lang="en-US" sz="1300" b="1"/>
              <a:t>and cancer</a:t>
            </a:r>
          </a:p>
        </p:txBody>
      </p:sp>
      <p:sp>
        <p:nvSpPr>
          <p:cNvPr id="143374" name="Text Box 20"/>
          <p:cNvSpPr txBox="1">
            <a:spLocks noChangeArrowheads="1"/>
          </p:cNvSpPr>
          <p:nvPr/>
        </p:nvSpPr>
        <p:spPr bwMode="auto">
          <a:xfrm>
            <a:off x="7402513" y="762000"/>
            <a:ext cx="14017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Cytotoxic T cell</a:t>
            </a:r>
          </a:p>
        </p:txBody>
      </p:sp>
      <p:sp>
        <p:nvSpPr>
          <p:cNvPr id="143375" name="Text Box 35"/>
          <p:cNvSpPr txBox="1">
            <a:spLocks noChangeArrowheads="1"/>
          </p:cNvSpPr>
          <p:nvPr/>
        </p:nvSpPr>
        <p:spPr bwMode="auto">
          <a:xfrm>
            <a:off x="2844800" y="822325"/>
            <a:ext cx="149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300" b="1">
              <a:solidFill>
                <a:schemeClr val="bg1"/>
              </a:solidFill>
            </a:endParaRPr>
          </a:p>
        </p:txBody>
      </p:sp>
      <p:sp>
        <p:nvSpPr>
          <p:cNvPr id="143376" name="Text Box 36"/>
          <p:cNvSpPr txBox="1">
            <a:spLocks noChangeArrowheads="1"/>
          </p:cNvSpPr>
          <p:nvPr/>
        </p:nvSpPr>
        <p:spPr bwMode="auto">
          <a:xfrm>
            <a:off x="6138863" y="820738"/>
            <a:ext cx="149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300" b="1">
              <a:solidFill>
                <a:schemeClr val="bg1"/>
              </a:solidFill>
            </a:endParaRPr>
          </a:p>
        </p:txBody>
      </p:sp>
      <p:sp>
        <p:nvSpPr>
          <p:cNvPr id="143377" name="Text Box 37"/>
          <p:cNvSpPr txBox="1">
            <a:spLocks noChangeArrowheads="1"/>
          </p:cNvSpPr>
          <p:nvPr/>
        </p:nvSpPr>
        <p:spPr bwMode="auto">
          <a:xfrm>
            <a:off x="3151188" y="3135313"/>
            <a:ext cx="149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300" b="1">
              <a:solidFill>
                <a:schemeClr val="bg1"/>
              </a:solidFill>
            </a:endParaRPr>
          </a:p>
        </p:txBody>
      </p:sp>
      <p:sp>
        <p:nvSpPr>
          <p:cNvPr id="143378" name="Text Box 38"/>
          <p:cNvSpPr txBox="1">
            <a:spLocks noChangeArrowheads="1"/>
          </p:cNvSpPr>
          <p:nvPr/>
        </p:nvSpPr>
        <p:spPr bwMode="auto">
          <a:xfrm>
            <a:off x="4524375" y="3124200"/>
            <a:ext cx="149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300" b="1">
              <a:solidFill>
                <a:schemeClr val="bg1"/>
              </a:solidFill>
            </a:endParaRPr>
          </a:p>
        </p:txBody>
      </p:sp>
      <p:sp>
        <p:nvSpPr>
          <p:cNvPr id="143379" name="Text Box 39"/>
          <p:cNvSpPr txBox="1">
            <a:spLocks noChangeArrowheads="1"/>
          </p:cNvSpPr>
          <p:nvPr/>
        </p:nvSpPr>
        <p:spPr bwMode="auto">
          <a:xfrm>
            <a:off x="5927725" y="3124200"/>
            <a:ext cx="149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300" b="1">
              <a:solidFill>
                <a:schemeClr val="bg1"/>
              </a:solidFill>
            </a:endParaRPr>
          </a:p>
        </p:txBody>
      </p:sp>
      <p:sp>
        <p:nvSpPr>
          <p:cNvPr id="143380" name="Text Box 40"/>
          <p:cNvSpPr txBox="1">
            <a:spLocks noChangeArrowheads="1"/>
          </p:cNvSpPr>
          <p:nvPr/>
        </p:nvSpPr>
        <p:spPr bwMode="auto">
          <a:xfrm>
            <a:off x="4524375" y="3771900"/>
            <a:ext cx="14922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>
                <a:solidFill>
                  <a:schemeClr val="bg1"/>
                </a:solidFill>
                <a:sym typeface="Symbol" pitchFamily="18" charset="2"/>
              </a:rPr>
              <a:t></a:t>
            </a:r>
            <a:endParaRPr lang="en-US" sz="13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Antibodies as Tools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8588"/>
            <a:ext cx="8153400" cy="3935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Antibody specificity and antigen-antibody binding have been harnessed in research, diagnosis, and therapy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Polyclonal antibodies, produced following exposure to a microbial antigen, are products of many different clones of plasma cells, each specific for a different epitope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Monoclonal antibodies</a:t>
            </a:r>
            <a:r>
              <a:rPr lang="en-US" sz="2800" smtClean="0"/>
              <a:t> are prepared from a single clone of B cells grown in culture</a:t>
            </a:r>
            <a:r>
              <a:rPr lang="en-US" sz="3000" smtClean="0"/>
              <a:t>  </a:t>
            </a:r>
          </a:p>
        </p:txBody>
      </p:sp>
      <p:grpSp>
        <p:nvGrpSpPr>
          <p:cNvPr id="145411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541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4541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45412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43.21</a:t>
            </a:r>
          </a:p>
        </p:txBody>
      </p:sp>
      <p:pic>
        <p:nvPicPr>
          <p:cNvPr id="146434" name="Picture 28" descr="43_21Plasma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325" y="865188"/>
            <a:ext cx="521335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Text Box 7"/>
          <p:cNvSpPr txBox="1">
            <a:spLocks noChangeArrowheads="1"/>
          </p:cNvSpPr>
          <p:nvPr/>
        </p:nvSpPr>
        <p:spPr bwMode="auto">
          <a:xfrm>
            <a:off x="2143125" y="995363"/>
            <a:ext cx="14446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Endoplasmic</a:t>
            </a:r>
            <a:br>
              <a:rPr lang="en-US" sz="1800" b="1"/>
            </a:br>
            <a:r>
              <a:rPr lang="en-US" sz="1800" b="1"/>
              <a:t>reticulum of</a:t>
            </a:r>
            <a:br>
              <a:rPr lang="en-US" sz="1800" b="1"/>
            </a:br>
            <a:r>
              <a:rPr lang="en-US" sz="1800" b="1"/>
              <a:t>plasma cell</a:t>
            </a:r>
          </a:p>
        </p:txBody>
      </p:sp>
      <p:sp>
        <p:nvSpPr>
          <p:cNvPr id="146436" name="Text Box 23"/>
          <p:cNvSpPr txBox="1">
            <a:spLocks noChangeArrowheads="1"/>
          </p:cNvSpPr>
          <p:nvPr/>
        </p:nvSpPr>
        <p:spPr bwMode="auto">
          <a:xfrm>
            <a:off x="5178425" y="5446713"/>
            <a:ext cx="546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2 </a:t>
            </a:r>
            <a:r>
              <a:rPr lang="en-US" sz="1800" b="1">
                <a:sym typeface="Symbol" pitchFamily="18" charset="2"/>
              </a:rPr>
              <a:t></a:t>
            </a:r>
            <a:r>
              <a:rPr lang="en-US" sz="1800" b="1"/>
              <a:t>m</a:t>
            </a:r>
          </a:p>
        </p:txBody>
      </p:sp>
      <p:sp>
        <p:nvSpPr>
          <p:cNvPr id="146437" name="Line 24"/>
          <p:cNvSpPr>
            <a:spLocks noChangeShapeType="1"/>
          </p:cNvSpPr>
          <p:nvPr/>
        </p:nvSpPr>
        <p:spPr bwMode="auto">
          <a:xfrm>
            <a:off x="2659063" y="1746250"/>
            <a:ext cx="171450" cy="1138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46438" name="Line 25"/>
          <p:cNvSpPr>
            <a:spLocks noChangeShapeType="1"/>
          </p:cNvSpPr>
          <p:nvPr/>
        </p:nvSpPr>
        <p:spPr bwMode="auto">
          <a:xfrm>
            <a:off x="5065713" y="5305425"/>
            <a:ext cx="0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46439" name="Line 26"/>
          <p:cNvSpPr>
            <a:spLocks noChangeShapeType="1"/>
          </p:cNvSpPr>
          <p:nvPr/>
        </p:nvSpPr>
        <p:spPr bwMode="auto">
          <a:xfrm>
            <a:off x="5834063" y="5305425"/>
            <a:ext cx="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46440" name="Line 27"/>
          <p:cNvSpPr>
            <a:spLocks noChangeShapeType="1"/>
          </p:cNvSpPr>
          <p:nvPr/>
        </p:nvSpPr>
        <p:spPr bwMode="auto">
          <a:xfrm>
            <a:off x="5065713" y="5384800"/>
            <a:ext cx="768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altLang="en-US" sz="1200" smtClean="0">
                <a:solidFill>
                  <a:schemeClr val="tx1"/>
                </a:solidFill>
              </a:rPr>
              <a:t>Figure 21.11a  Clonal selection of a B cell.</a:t>
            </a:r>
            <a:endParaRPr lang="en-US" altLang="en-US" sz="1800" b="0" smtClean="0"/>
          </a:p>
        </p:txBody>
      </p:sp>
      <p:pic>
        <p:nvPicPr>
          <p:cNvPr id="125956" name="Picture 42" descr="figure_21_11_1_unlabeled"/>
          <p:cNvPicPr>
            <a:picLocks noChangeAspect="1" noChangeArrowheads="1"/>
          </p:cNvPicPr>
          <p:nvPr/>
        </p:nvPicPr>
        <p:blipFill>
          <a:blip r:embed="rId3" cstate="print"/>
          <a:srcRect b="3481"/>
          <a:stretch>
            <a:fillRect/>
          </a:stretch>
        </p:blipFill>
        <p:spPr bwMode="auto">
          <a:xfrm>
            <a:off x="269875" y="828675"/>
            <a:ext cx="860266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Line 43"/>
          <p:cNvSpPr>
            <a:spLocks noChangeShapeType="1"/>
          </p:cNvSpPr>
          <p:nvPr/>
        </p:nvSpPr>
        <p:spPr bwMode="auto">
          <a:xfrm>
            <a:off x="5267325" y="1631950"/>
            <a:ext cx="122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25958" name="Line 44"/>
          <p:cNvSpPr>
            <a:spLocks noChangeShapeType="1"/>
          </p:cNvSpPr>
          <p:nvPr/>
        </p:nvSpPr>
        <p:spPr bwMode="auto">
          <a:xfrm>
            <a:off x="5502275" y="1908175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25959" name="Rectangle 45"/>
          <p:cNvSpPr>
            <a:spLocks noChangeArrowheads="1"/>
          </p:cNvSpPr>
          <p:nvPr/>
        </p:nvSpPr>
        <p:spPr bwMode="auto">
          <a:xfrm>
            <a:off x="425450" y="860425"/>
            <a:ext cx="197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Adaptive defenses</a:t>
            </a:r>
          </a:p>
        </p:txBody>
      </p:sp>
      <p:sp>
        <p:nvSpPr>
          <p:cNvPr id="125960" name="Rectangle 46"/>
          <p:cNvSpPr>
            <a:spLocks noChangeArrowheads="1"/>
          </p:cNvSpPr>
          <p:nvPr/>
        </p:nvSpPr>
        <p:spPr bwMode="auto">
          <a:xfrm>
            <a:off x="2552700" y="857250"/>
            <a:ext cx="196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Humoral immunity</a:t>
            </a:r>
          </a:p>
        </p:txBody>
      </p:sp>
      <p:sp>
        <p:nvSpPr>
          <p:cNvPr id="125961" name="Rectangle 47"/>
          <p:cNvSpPr>
            <a:spLocks noChangeArrowheads="1"/>
          </p:cNvSpPr>
          <p:nvPr/>
        </p:nvSpPr>
        <p:spPr bwMode="auto">
          <a:xfrm>
            <a:off x="1858963" y="1512888"/>
            <a:ext cx="21256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600">
                <a:latin typeface="Arial Black" pitchFamily="34" charset="0"/>
              </a:rPr>
              <a:t>Primary response</a:t>
            </a:r>
            <a:endParaRPr lang="en-US" altLang="en-US" sz="1600" b="1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(initial encounter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with antigen)</a:t>
            </a:r>
          </a:p>
        </p:txBody>
      </p:sp>
      <p:sp>
        <p:nvSpPr>
          <p:cNvPr id="125962" name="Rectangle 48"/>
          <p:cNvSpPr>
            <a:spLocks noChangeArrowheads="1"/>
          </p:cNvSpPr>
          <p:nvPr/>
        </p:nvSpPr>
        <p:spPr bwMode="auto">
          <a:xfrm>
            <a:off x="6434138" y="1447800"/>
            <a:ext cx="93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Antigen</a:t>
            </a:r>
          </a:p>
        </p:txBody>
      </p:sp>
      <p:sp>
        <p:nvSpPr>
          <p:cNvPr id="125963" name="Rectangle 49"/>
          <p:cNvSpPr>
            <a:spLocks noChangeArrowheads="1"/>
          </p:cNvSpPr>
          <p:nvPr/>
        </p:nvSpPr>
        <p:spPr bwMode="auto">
          <a:xfrm>
            <a:off x="6442075" y="1741488"/>
            <a:ext cx="233045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Antigen binding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to a receptor on a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specific B lymphocyte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(B lymphocytes with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noncomplementary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receptors remain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inactive)</a:t>
            </a:r>
          </a:p>
        </p:txBody>
      </p:sp>
      <p:sp>
        <p:nvSpPr>
          <p:cNvPr id="125964" name="Rectangle 50"/>
          <p:cNvSpPr>
            <a:spLocks noChangeArrowheads="1"/>
          </p:cNvSpPr>
          <p:nvPr/>
        </p:nvSpPr>
        <p:spPr bwMode="auto">
          <a:xfrm>
            <a:off x="4314825" y="2701925"/>
            <a:ext cx="162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Proliferation to</a:t>
            </a:r>
          </a:p>
          <a:p>
            <a:pPr algn="ctr"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form a clone</a:t>
            </a:r>
          </a:p>
        </p:txBody>
      </p:sp>
      <p:sp>
        <p:nvSpPr>
          <p:cNvPr id="125965" name="Rectangle 51"/>
          <p:cNvSpPr>
            <a:spLocks noChangeArrowheads="1"/>
          </p:cNvSpPr>
          <p:nvPr/>
        </p:nvSpPr>
        <p:spPr bwMode="auto">
          <a:xfrm>
            <a:off x="1847850" y="3006725"/>
            <a:ext cx="180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Activated B cells</a:t>
            </a:r>
          </a:p>
        </p:txBody>
      </p:sp>
      <p:sp>
        <p:nvSpPr>
          <p:cNvPr id="125966" name="Rectangle 52"/>
          <p:cNvSpPr>
            <a:spLocks noChangeArrowheads="1"/>
          </p:cNvSpPr>
          <p:nvPr/>
        </p:nvSpPr>
        <p:spPr bwMode="auto">
          <a:xfrm>
            <a:off x="1870075" y="4452938"/>
            <a:ext cx="17764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Plasma cells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(effector B cells)</a:t>
            </a:r>
          </a:p>
        </p:txBody>
      </p:sp>
      <p:sp>
        <p:nvSpPr>
          <p:cNvPr id="125967" name="Rectangle 53"/>
          <p:cNvSpPr>
            <a:spLocks noChangeArrowheads="1"/>
          </p:cNvSpPr>
          <p:nvPr/>
        </p:nvSpPr>
        <p:spPr bwMode="auto">
          <a:xfrm>
            <a:off x="6772275" y="4516438"/>
            <a:ext cx="19685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Memory B cell—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primed to respond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to same antigen</a:t>
            </a:r>
          </a:p>
        </p:txBody>
      </p:sp>
      <p:sp>
        <p:nvSpPr>
          <p:cNvPr id="125968" name="Rectangle 54"/>
          <p:cNvSpPr>
            <a:spLocks noChangeArrowheads="1"/>
          </p:cNvSpPr>
          <p:nvPr/>
        </p:nvSpPr>
        <p:spPr bwMode="auto">
          <a:xfrm>
            <a:off x="1860550" y="5081588"/>
            <a:ext cx="11779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Secreted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antibody</a:t>
            </a:r>
          </a:p>
          <a:p>
            <a:pPr>
              <a:lnSpc>
                <a:spcPct val="90000"/>
              </a:lnSpc>
            </a:pPr>
            <a:r>
              <a:rPr lang="en-US" altLang="en-US" sz="1600" b="1">
                <a:latin typeface="Arial" pitchFamily="34" charset="0"/>
              </a:rPr>
              <a:t>molecules</a:t>
            </a:r>
          </a:p>
        </p:txBody>
      </p:sp>
      <p:sp>
        <p:nvSpPr>
          <p:cNvPr id="125969" name="Line 55"/>
          <p:cNvSpPr>
            <a:spLocks noChangeShapeType="1"/>
          </p:cNvSpPr>
          <p:nvPr/>
        </p:nvSpPr>
        <p:spPr bwMode="auto">
          <a:xfrm>
            <a:off x="5267325" y="1635125"/>
            <a:ext cx="12255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25970" name="Line 56"/>
          <p:cNvSpPr>
            <a:spLocks noChangeShapeType="1"/>
          </p:cNvSpPr>
          <p:nvPr/>
        </p:nvSpPr>
        <p:spPr bwMode="auto">
          <a:xfrm>
            <a:off x="5502275" y="1905000"/>
            <a:ext cx="990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Immune Rejection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8588"/>
            <a:ext cx="8153400" cy="1649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Cells transferred from one person to another can be attacked by immune defenses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This complicates blood transfusions or the transplant of tissues or organs  </a:t>
            </a:r>
          </a:p>
        </p:txBody>
      </p:sp>
      <p:grpSp>
        <p:nvGrpSpPr>
          <p:cNvPr id="148483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848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4848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48484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Blood Groups</a:t>
            </a:r>
            <a:endParaRPr lang="en-US" b="0" i="1" smtClean="0"/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7000"/>
            <a:ext cx="8305800" cy="43942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800" smtClean="0"/>
              <a:t>Antigens on red blood cells determine whether a person has blood type A (A antigen), B (B antigen), AB (both A and B antigens), or O (neither antigen)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smtClean="0"/>
              <a:t>Antibodies to nonself blood types exist in the body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smtClean="0"/>
              <a:t>Transfusion with incompatible blood leads to destruction of the transfused cells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smtClean="0"/>
              <a:t>Recipient-donor combinations can be fatal or safe</a:t>
            </a:r>
            <a:endParaRPr lang="en-US" sz="3000" smtClean="0"/>
          </a:p>
        </p:txBody>
      </p:sp>
      <p:grpSp>
        <p:nvGrpSpPr>
          <p:cNvPr id="149507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950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495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49508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Tissue and Organ Transplants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2311400"/>
          </a:xfrm>
        </p:spPr>
        <p:txBody>
          <a:bodyPr/>
          <a:lstStyle/>
          <a:p>
            <a:pPr eaLnBrk="1" hangingPunct="1"/>
            <a:r>
              <a:rPr lang="en-US" sz="2800" smtClean="0"/>
              <a:t>MHC molecules are different among genetically nonidentical individuals</a:t>
            </a:r>
          </a:p>
          <a:p>
            <a:pPr eaLnBrk="1" hangingPunct="1"/>
            <a:r>
              <a:rPr lang="en-US" sz="2800" smtClean="0"/>
              <a:t>Differences in MHC molecules stimulate rejection of tissue grafts and organ transplants</a:t>
            </a:r>
          </a:p>
        </p:txBody>
      </p:sp>
      <p:grpSp>
        <p:nvGrpSpPr>
          <p:cNvPr id="150531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053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053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50532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3663"/>
            <a:ext cx="8153400" cy="3030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Chances of successful transplantation increase if donor and recipient MHC tissue types are well matched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Immunosuppressive drugs facilitate transplantation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Lymphocytes in bone marrow transplants may cause the donor tissue to reject the recipient</a:t>
            </a:r>
            <a:endParaRPr lang="en-US" sz="3000" smtClean="0"/>
          </a:p>
        </p:txBody>
      </p:sp>
      <p:grpSp>
        <p:nvGrpSpPr>
          <p:cNvPr id="151554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155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155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51555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96900"/>
            <a:ext cx="9067800" cy="914400"/>
          </a:xfrm>
        </p:spPr>
        <p:txBody>
          <a:bodyPr/>
          <a:lstStyle/>
          <a:p>
            <a:pPr marL="57150" indent="3175" eaLnBrk="1" hangingPunct="1"/>
            <a:r>
              <a:rPr lang="en-US" smtClean="0"/>
              <a:t>Concept 43.4: Disruptions in immune system function can elicit or exacerbate disease</a:t>
            </a:r>
          </a:p>
        </p:txBody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98650"/>
            <a:ext cx="8229600" cy="1098550"/>
          </a:xfrm>
        </p:spPr>
        <p:txBody>
          <a:bodyPr/>
          <a:lstStyle/>
          <a:p>
            <a:pPr eaLnBrk="1" hangingPunct="1"/>
            <a:r>
              <a:rPr lang="en-US" sz="3000" smtClean="0"/>
              <a:t>Some pathogens have evolved to diminish the effectiveness of host immune responses</a:t>
            </a:r>
          </a:p>
        </p:txBody>
      </p:sp>
      <p:grpSp>
        <p:nvGrpSpPr>
          <p:cNvPr id="152579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258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258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52580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609600"/>
            <a:ext cx="9055100" cy="914400"/>
          </a:xfrm>
        </p:spPr>
        <p:txBody>
          <a:bodyPr/>
          <a:lstStyle/>
          <a:p>
            <a:pPr marL="52388" indent="4763" eaLnBrk="1" hangingPunct="1"/>
            <a:r>
              <a:rPr lang="en-US" smtClean="0"/>
              <a:t>Exaggerated, Self-Directed, and Diminished Immune Responses</a:t>
            </a:r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905000"/>
            <a:ext cx="8534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If the delicate balance of the immune system is disrupted, effects range from minor to sometimes fatal</a:t>
            </a:r>
            <a:endParaRPr lang="en-US" sz="3400" smtClean="0"/>
          </a:p>
        </p:txBody>
      </p:sp>
      <p:grpSp>
        <p:nvGrpSpPr>
          <p:cNvPr id="153603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360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360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53604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Allergies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001000" cy="210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Allergies are exaggerated (hypersensitive) responses to antigens called </a:t>
            </a:r>
            <a:r>
              <a:rPr lang="en-US" sz="2800" b="1" smtClean="0"/>
              <a:t>allergens</a:t>
            </a: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localized allergies such as hay fever, IgE antibodies produced after first exposure to an allergen attach to receptors on mast cells</a:t>
            </a:r>
          </a:p>
        </p:txBody>
      </p:sp>
      <p:grpSp>
        <p:nvGrpSpPr>
          <p:cNvPr id="154627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462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463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54628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43.22</a:t>
            </a:r>
          </a:p>
        </p:txBody>
      </p:sp>
      <p:pic>
        <p:nvPicPr>
          <p:cNvPr id="155650" name="Picture 22" descr="43_22AllergicRespons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547813"/>
            <a:ext cx="8548687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Text Box 4"/>
          <p:cNvSpPr txBox="1">
            <a:spLocks noChangeArrowheads="1"/>
          </p:cNvSpPr>
          <p:nvPr/>
        </p:nvSpPr>
        <p:spPr bwMode="auto">
          <a:xfrm>
            <a:off x="2274888" y="1789113"/>
            <a:ext cx="385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IgE</a:t>
            </a:r>
          </a:p>
        </p:txBody>
      </p:sp>
      <p:sp>
        <p:nvSpPr>
          <p:cNvPr id="155652" name="Text Box 11"/>
          <p:cNvSpPr txBox="1">
            <a:spLocks noChangeArrowheads="1"/>
          </p:cNvSpPr>
          <p:nvPr/>
        </p:nvSpPr>
        <p:spPr bwMode="auto">
          <a:xfrm>
            <a:off x="4545013" y="2378075"/>
            <a:ext cx="954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Allergen</a:t>
            </a:r>
          </a:p>
        </p:txBody>
      </p:sp>
      <p:sp>
        <p:nvSpPr>
          <p:cNvPr id="155653" name="Text Box 12"/>
          <p:cNvSpPr txBox="1">
            <a:spLocks noChangeArrowheads="1"/>
          </p:cNvSpPr>
          <p:nvPr/>
        </p:nvSpPr>
        <p:spPr bwMode="auto">
          <a:xfrm>
            <a:off x="7715250" y="1552575"/>
            <a:ext cx="1139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Histamine</a:t>
            </a:r>
          </a:p>
        </p:txBody>
      </p:sp>
      <p:sp>
        <p:nvSpPr>
          <p:cNvPr id="155654" name="Text Box 13"/>
          <p:cNvSpPr txBox="1">
            <a:spLocks noChangeArrowheads="1"/>
          </p:cNvSpPr>
          <p:nvPr/>
        </p:nvSpPr>
        <p:spPr bwMode="auto">
          <a:xfrm>
            <a:off x="2965450" y="4383088"/>
            <a:ext cx="954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Granule</a:t>
            </a:r>
          </a:p>
        </p:txBody>
      </p:sp>
      <p:sp>
        <p:nvSpPr>
          <p:cNvPr id="155655" name="Text Box 14"/>
          <p:cNvSpPr txBox="1">
            <a:spLocks noChangeArrowheads="1"/>
          </p:cNvSpPr>
          <p:nvPr/>
        </p:nvSpPr>
        <p:spPr bwMode="auto">
          <a:xfrm>
            <a:off x="2706688" y="4735513"/>
            <a:ext cx="954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Mast cell</a:t>
            </a:r>
          </a:p>
        </p:txBody>
      </p:sp>
      <p:sp>
        <p:nvSpPr>
          <p:cNvPr id="155656" name="Line 16"/>
          <p:cNvSpPr>
            <a:spLocks noChangeShapeType="1"/>
          </p:cNvSpPr>
          <p:nvPr/>
        </p:nvSpPr>
        <p:spPr bwMode="auto">
          <a:xfrm flipH="1">
            <a:off x="1257300" y="1905000"/>
            <a:ext cx="965200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55657" name="Line 17"/>
          <p:cNvSpPr>
            <a:spLocks noChangeShapeType="1"/>
          </p:cNvSpPr>
          <p:nvPr/>
        </p:nvSpPr>
        <p:spPr bwMode="auto">
          <a:xfrm flipH="1">
            <a:off x="1892300" y="1905000"/>
            <a:ext cx="330200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55658" name="Line 18"/>
          <p:cNvSpPr>
            <a:spLocks noChangeShapeType="1"/>
          </p:cNvSpPr>
          <p:nvPr/>
        </p:nvSpPr>
        <p:spPr bwMode="auto">
          <a:xfrm flipH="1">
            <a:off x="4246563" y="2487613"/>
            <a:ext cx="277812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55659" name="Line 19"/>
          <p:cNvSpPr>
            <a:spLocks noChangeShapeType="1"/>
          </p:cNvSpPr>
          <p:nvPr/>
        </p:nvSpPr>
        <p:spPr bwMode="auto">
          <a:xfrm flipH="1">
            <a:off x="8121650" y="1798638"/>
            <a:ext cx="158750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55660" name="Line 20"/>
          <p:cNvSpPr>
            <a:spLocks noChangeShapeType="1"/>
          </p:cNvSpPr>
          <p:nvPr/>
        </p:nvSpPr>
        <p:spPr bwMode="auto">
          <a:xfrm>
            <a:off x="2460625" y="4179888"/>
            <a:ext cx="4635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55661" name="Line 21"/>
          <p:cNvSpPr>
            <a:spLocks noChangeShapeType="1"/>
          </p:cNvSpPr>
          <p:nvPr/>
        </p:nvSpPr>
        <p:spPr bwMode="auto">
          <a:xfrm>
            <a:off x="2209800" y="4378325"/>
            <a:ext cx="461963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229600" cy="3867150"/>
          </a:xfrm>
        </p:spPr>
        <p:txBody>
          <a:bodyPr/>
          <a:lstStyle/>
          <a:p>
            <a:pPr eaLnBrk="1" hangingPunct="1"/>
            <a:r>
              <a:rPr lang="en-US" sz="2800" smtClean="0"/>
              <a:t>The next time the allergen enters the body, it binds to mast cell–associated IgE molecules</a:t>
            </a:r>
          </a:p>
          <a:p>
            <a:pPr eaLnBrk="1" hangingPunct="1"/>
            <a:r>
              <a:rPr lang="en-US" sz="2800" smtClean="0"/>
              <a:t>Mast cells release histamine and other mediators that cause vascular changes leading to typical allergy symptoms</a:t>
            </a:r>
          </a:p>
          <a:p>
            <a:pPr eaLnBrk="1" hangingPunct="1"/>
            <a:r>
              <a:rPr lang="en-US" sz="2800" smtClean="0"/>
              <a:t>An acute allergic response can lead to anaphylactic shock, a life-threatening reaction, within seconds of allergen exposure</a:t>
            </a:r>
          </a:p>
        </p:txBody>
      </p:sp>
      <p:grpSp>
        <p:nvGrpSpPr>
          <p:cNvPr id="157698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7700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770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57699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Autoimmune Diseases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3184525"/>
          </a:xfrm>
        </p:spPr>
        <p:txBody>
          <a:bodyPr/>
          <a:lstStyle/>
          <a:p>
            <a:pPr eaLnBrk="1" hangingPunct="1"/>
            <a:r>
              <a:rPr lang="en-US" sz="2800" smtClean="0"/>
              <a:t>In individuals with </a:t>
            </a:r>
            <a:r>
              <a:rPr lang="en-US" sz="2800" b="1" smtClean="0"/>
              <a:t>autoimmune diseases</a:t>
            </a:r>
            <a:r>
              <a:rPr lang="en-US" sz="2800" smtClean="0"/>
              <a:t>, the immune system loses tolerance for self and turns against certain molecules of the body</a:t>
            </a:r>
          </a:p>
          <a:p>
            <a:pPr eaLnBrk="1" hangingPunct="1"/>
            <a:r>
              <a:rPr lang="en-US" sz="2800" smtClean="0"/>
              <a:t>Autoimmune diseases include systemic lupus erythematosus, rheumatoid arthritis, insulin-dependent diabetes mellitus, and multiple sclerosis</a:t>
            </a:r>
          </a:p>
        </p:txBody>
      </p:sp>
      <p:grpSp>
        <p:nvGrpSpPr>
          <p:cNvPr id="158723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872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5872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58724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pic>
        <p:nvPicPr>
          <p:cNvPr id="266243" name="Picture 29" descr="figure_21_11_0_unlabeled"/>
          <p:cNvPicPr>
            <a:picLocks noChangeAspect="1" noChangeArrowheads="1"/>
          </p:cNvPicPr>
          <p:nvPr/>
        </p:nvPicPr>
        <p:blipFill>
          <a:blip r:embed="rId3" cstate="print"/>
          <a:srcRect b="2896"/>
          <a:stretch>
            <a:fillRect/>
          </a:stretch>
        </p:blipFill>
        <p:spPr bwMode="auto">
          <a:xfrm>
            <a:off x="1712913" y="187325"/>
            <a:ext cx="6645275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4" name="Line 30"/>
          <p:cNvSpPr>
            <a:spLocks noChangeShapeType="1"/>
          </p:cNvSpPr>
          <p:nvPr/>
        </p:nvSpPr>
        <p:spPr bwMode="auto">
          <a:xfrm>
            <a:off x="5575300" y="831850"/>
            <a:ext cx="9334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66245" name="Line 31"/>
          <p:cNvSpPr>
            <a:spLocks noChangeShapeType="1"/>
          </p:cNvSpPr>
          <p:nvPr/>
        </p:nvSpPr>
        <p:spPr bwMode="auto">
          <a:xfrm>
            <a:off x="5762625" y="1041400"/>
            <a:ext cx="7556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66246" name="Rectangle 32"/>
          <p:cNvSpPr>
            <a:spLocks noChangeArrowheads="1"/>
          </p:cNvSpPr>
          <p:nvPr/>
        </p:nvSpPr>
        <p:spPr bwMode="auto">
          <a:xfrm>
            <a:off x="1825625" y="228600"/>
            <a:ext cx="153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200" b="1">
                <a:latin typeface="Arial" pitchFamily="34" charset="0"/>
              </a:rPr>
              <a:t>Adaptive defenses</a:t>
            </a:r>
          </a:p>
        </p:txBody>
      </p:sp>
      <p:sp>
        <p:nvSpPr>
          <p:cNvPr id="266247" name="Rectangle 33"/>
          <p:cNvSpPr>
            <a:spLocks noChangeArrowheads="1"/>
          </p:cNvSpPr>
          <p:nvPr/>
        </p:nvSpPr>
        <p:spPr bwMode="auto">
          <a:xfrm>
            <a:off x="3468688" y="228600"/>
            <a:ext cx="1522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200" b="1">
                <a:latin typeface="Arial" pitchFamily="34" charset="0"/>
              </a:rPr>
              <a:t>Humoral immunity</a:t>
            </a:r>
          </a:p>
        </p:txBody>
      </p:sp>
      <p:sp>
        <p:nvSpPr>
          <p:cNvPr id="266248" name="Rectangle 34"/>
          <p:cNvSpPr>
            <a:spLocks noChangeArrowheads="1"/>
          </p:cNvSpPr>
          <p:nvPr/>
        </p:nvSpPr>
        <p:spPr bwMode="auto">
          <a:xfrm>
            <a:off x="2928938" y="728663"/>
            <a:ext cx="16398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>
                <a:latin typeface="Arial Black" pitchFamily="34" charset="0"/>
              </a:rPr>
              <a:t>Primary response</a:t>
            </a:r>
            <a:endParaRPr lang="en-US" altLang="en-US" sz="1200" b="1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(initial encounter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with antigen)</a:t>
            </a:r>
          </a:p>
        </p:txBody>
      </p:sp>
      <p:sp>
        <p:nvSpPr>
          <p:cNvPr id="266249" name="Rectangle 35"/>
          <p:cNvSpPr>
            <a:spLocks noChangeArrowheads="1"/>
          </p:cNvSpPr>
          <p:nvPr/>
        </p:nvSpPr>
        <p:spPr bwMode="auto">
          <a:xfrm>
            <a:off x="6456363" y="674688"/>
            <a:ext cx="750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200" b="1">
                <a:latin typeface="Arial" pitchFamily="34" charset="0"/>
              </a:rPr>
              <a:t>Antigen</a:t>
            </a:r>
          </a:p>
        </p:txBody>
      </p:sp>
      <p:sp>
        <p:nvSpPr>
          <p:cNvPr id="266250" name="Rectangle 36"/>
          <p:cNvSpPr>
            <a:spLocks noChangeArrowheads="1"/>
          </p:cNvSpPr>
          <p:nvPr/>
        </p:nvSpPr>
        <p:spPr bwMode="auto">
          <a:xfrm>
            <a:off x="6456363" y="909638"/>
            <a:ext cx="17938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Antigen binding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to a receptor on a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specific B lymphocyte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(B lymphocytes with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noncomplementary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receptors remain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inactive)</a:t>
            </a:r>
          </a:p>
        </p:txBody>
      </p:sp>
      <p:sp>
        <p:nvSpPr>
          <p:cNvPr id="266251" name="Rectangle 37"/>
          <p:cNvSpPr>
            <a:spLocks noChangeArrowheads="1"/>
          </p:cNvSpPr>
          <p:nvPr/>
        </p:nvSpPr>
        <p:spPr bwMode="auto">
          <a:xfrm>
            <a:off x="4818063" y="1646238"/>
            <a:ext cx="12684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Proliferation to</a:t>
            </a:r>
          </a:p>
          <a:p>
            <a:pPr algn="ctr"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form a clone</a:t>
            </a:r>
          </a:p>
        </p:txBody>
      </p:sp>
      <p:sp>
        <p:nvSpPr>
          <p:cNvPr id="266252" name="Rectangle 38"/>
          <p:cNvSpPr>
            <a:spLocks noChangeArrowheads="1"/>
          </p:cNvSpPr>
          <p:nvPr/>
        </p:nvSpPr>
        <p:spPr bwMode="auto">
          <a:xfrm>
            <a:off x="2933700" y="1881188"/>
            <a:ext cx="1403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200" b="1">
                <a:latin typeface="Arial" pitchFamily="34" charset="0"/>
              </a:rPr>
              <a:t>Activated B cells</a:t>
            </a:r>
          </a:p>
        </p:txBody>
      </p:sp>
      <p:sp>
        <p:nvSpPr>
          <p:cNvPr id="266253" name="Rectangle 39"/>
          <p:cNvSpPr>
            <a:spLocks noChangeArrowheads="1"/>
          </p:cNvSpPr>
          <p:nvPr/>
        </p:nvSpPr>
        <p:spPr bwMode="auto">
          <a:xfrm>
            <a:off x="2936875" y="2994025"/>
            <a:ext cx="13779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Plasma cells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(effector B cells)</a:t>
            </a:r>
          </a:p>
        </p:txBody>
      </p:sp>
      <p:sp>
        <p:nvSpPr>
          <p:cNvPr id="266254" name="Rectangle 40"/>
          <p:cNvSpPr>
            <a:spLocks noChangeArrowheads="1"/>
          </p:cNvSpPr>
          <p:nvPr/>
        </p:nvSpPr>
        <p:spPr bwMode="auto">
          <a:xfrm>
            <a:off x="6704013" y="3040063"/>
            <a:ext cx="15224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Memory B cell—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primed to respond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to same antigen</a:t>
            </a:r>
          </a:p>
        </p:txBody>
      </p:sp>
      <p:sp>
        <p:nvSpPr>
          <p:cNvPr id="266255" name="Rectangle 41"/>
          <p:cNvSpPr>
            <a:spLocks noChangeArrowheads="1"/>
          </p:cNvSpPr>
          <p:nvPr/>
        </p:nvSpPr>
        <p:spPr bwMode="auto">
          <a:xfrm>
            <a:off x="2936875" y="4464050"/>
            <a:ext cx="192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200">
                <a:latin typeface="Arial Black" pitchFamily="34" charset="0"/>
              </a:rPr>
              <a:t>Secondary response</a:t>
            </a:r>
            <a:r>
              <a:rPr lang="en-US" altLang="en-US" sz="1200" b="1">
                <a:latin typeface="Arial" pitchFamily="34" charset="0"/>
              </a:rPr>
              <a:t> </a:t>
            </a:r>
          </a:p>
          <a:p>
            <a:r>
              <a:rPr lang="en-US" altLang="en-US" sz="1200" b="1">
                <a:latin typeface="Arial" pitchFamily="34" charset="0"/>
              </a:rPr>
              <a:t>(can be years later)</a:t>
            </a:r>
          </a:p>
        </p:txBody>
      </p:sp>
      <p:sp>
        <p:nvSpPr>
          <p:cNvPr id="266256" name="Rectangle 42"/>
          <p:cNvSpPr>
            <a:spLocks noChangeArrowheads="1"/>
          </p:cNvSpPr>
          <p:nvPr/>
        </p:nvSpPr>
        <p:spPr bwMode="auto">
          <a:xfrm>
            <a:off x="4827588" y="4530725"/>
            <a:ext cx="12350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Clone of cells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identical to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ancestral cells</a:t>
            </a:r>
          </a:p>
        </p:txBody>
      </p:sp>
      <p:sp>
        <p:nvSpPr>
          <p:cNvPr id="266257" name="Rectangle 43"/>
          <p:cNvSpPr>
            <a:spLocks noChangeArrowheads="1"/>
          </p:cNvSpPr>
          <p:nvPr/>
        </p:nvSpPr>
        <p:spPr bwMode="auto">
          <a:xfrm>
            <a:off x="6689725" y="4452938"/>
            <a:ext cx="16922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Subsequent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challenge by same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antigen results in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more rapid response</a:t>
            </a:r>
          </a:p>
        </p:txBody>
      </p:sp>
      <p:sp>
        <p:nvSpPr>
          <p:cNvPr id="266258" name="Rectangle 44"/>
          <p:cNvSpPr>
            <a:spLocks noChangeArrowheads="1"/>
          </p:cNvSpPr>
          <p:nvPr/>
        </p:nvSpPr>
        <p:spPr bwMode="auto">
          <a:xfrm>
            <a:off x="1736725" y="5484813"/>
            <a:ext cx="7175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200" b="1">
                <a:latin typeface="Arial" pitchFamily="34" charset="0"/>
              </a:rPr>
              <a:t>Plasma</a:t>
            </a:r>
          </a:p>
          <a:p>
            <a:pPr>
              <a:lnSpc>
                <a:spcPct val="95000"/>
              </a:lnSpc>
            </a:pPr>
            <a:r>
              <a:rPr lang="en-US" altLang="en-US" sz="1200" b="1">
                <a:latin typeface="Arial" pitchFamily="34" charset="0"/>
              </a:rPr>
              <a:t>cells</a:t>
            </a:r>
          </a:p>
        </p:txBody>
      </p:sp>
      <p:sp>
        <p:nvSpPr>
          <p:cNvPr id="266259" name="Rectangle 45"/>
          <p:cNvSpPr>
            <a:spLocks noChangeArrowheads="1"/>
          </p:cNvSpPr>
          <p:nvPr/>
        </p:nvSpPr>
        <p:spPr bwMode="auto">
          <a:xfrm>
            <a:off x="1736725" y="6011863"/>
            <a:ext cx="9302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Secreted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antibody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molecules</a:t>
            </a:r>
          </a:p>
        </p:txBody>
      </p:sp>
      <p:sp>
        <p:nvSpPr>
          <p:cNvPr id="266260" name="Rectangle 46"/>
          <p:cNvSpPr>
            <a:spLocks noChangeArrowheads="1"/>
          </p:cNvSpPr>
          <p:nvPr/>
        </p:nvSpPr>
        <p:spPr bwMode="auto">
          <a:xfrm>
            <a:off x="7008813" y="6167438"/>
            <a:ext cx="7683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Memory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B cells</a:t>
            </a:r>
          </a:p>
        </p:txBody>
      </p:sp>
      <p:sp>
        <p:nvSpPr>
          <p:cNvPr id="88111" name="Freeform 47"/>
          <p:cNvSpPr>
            <a:spLocks/>
          </p:cNvSpPr>
          <p:nvPr/>
        </p:nvSpPr>
        <p:spPr bwMode="auto">
          <a:xfrm>
            <a:off x="6804025" y="6038850"/>
            <a:ext cx="1177925" cy="114300"/>
          </a:xfrm>
          <a:custGeom>
            <a:avLst/>
            <a:gdLst>
              <a:gd name="T0" fmla="*/ 0 w 742"/>
              <a:gd name="T1" fmla="*/ 0 h 72"/>
              <a:gd name="T2" fmla="*/ 0 w 742"/>
              <a:gd name="T3" fmla="*/ 72 h 72"/>
              <a:gd name="T4" fmla="*/ 742 w 742"/>
              <a:gd name="T5" fmla="*/ 72 h 72"/>
              <a:gd name="T6" fmla="*/ 742 w 742"/>
              <a:gd name="T7" fmla="*/ 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2" h="72">
                <a:moveTo>
                  <a:pt x="0" y="0"/>
                </a:moveTo>
                <a:lnTo>
                  <a:pt x="0" y="72"/>
                </a:lnTo>
                <a:lnTo>
                  <a:pt x="742" y="72"/>
                </a:lnTo>
                <a:lnTo>
                  <a:pt x="742" y="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6262" name="Line 48"/>
          <p:cNvSpPr>
            <a:spLocks noChangeShapeType="1"/>
          </p:cNvSpPr>
          <p:nvPr/>
        </p:nvSpPr>
        <p:spPr bwMode="auto">
          <a:xfrm>
            <a:off x="7400925" y="6149975"/>
            <a:ext cx="0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66263" name="Rectangle 49"/>
          <p:cNvSpPr>
            <a:spLocks noChangeArrowheads="1"/>
          </p:cNvSpPr>
          <p:nvPr/>
        </p:nvSpPr>
        <p:spPr bwMode="auto">
          <a:xfrm>
            <a:off x="2933700" y="3482975"/>
            <a:ext cx="9302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Secreted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antibody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molecules</a:t>
            </a:r>
          </a:p>
        </p:txBody>
      </p:sp>
      <p:sp>
        <p:nvSpPr>
          <p:cNvPr id="266264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altLang="en-US" sz="1200" smtClean="0">
                <a:solidFill>
                  <a:schemeClr val="tx1"/>
                </a:solidFill>
              </a:rPr>
              <a:t>Figure 21.11  Clonal selection of a B cell.</a:t>
            </a:r>
            <a:endParaRPr lang="en-US" altLang="en-US" sz="1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43.23</a:t>
            </a:r>
          </a:p>
        </p:txBody>
      </p:sp>
      <p:pic>
        <p:nvPicPr>
          <p:cNvPr id="159746" name="Picture 16" descr="43_23ArthritisXra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5925" y="1173163"/>
            <a:ext cx="3230563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03200"/>
            <a:ext cx="83820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Exertion, Stress, and the Immune System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305800" cy="3273425"/>
          </a:xfrm>
        </p:spPr>
        <p:txBody>
          <a:bodyPr/>
          <a:lstStyle/>
          <a:p>
            <a:pPr eaLnBrk="1" hangingPunct="1"/>
            <a:r>
              <a:rPr lang="en-US" sz="2800" smtClean="0"/>
              <a:t>Moderate exercise improves immune system function</a:t>
            </a:r>
          </a:p>
          <a:p>
            <a:pPr eaLnBrk="1" hangingPunct="1"/>
            <a:r>
              <a:rPr lang="en-US" sz="2800" smtClean="0"/>
              <a:t>Psychological stress has been shown to disrupt immune system regulation by altering the interactions of the hormonal, nervous, and immune systems</a:t>
            </a:r>
          </a:p>
          <a:p>
            <a:pPr eaLnBrk="1" hangingPunct="1"/>
            <a:r>
              <a:rPr lang="en-US" sz="2800" smtClean="0"/>
              <a:t>Sufficient rest is also important for immunity</a:t>
            </a:r>
          </a:p>
        </p:txBody>
      </p:sp>
      <p:grpSp>
        <p:nvGrpSpPr>
          <p:cNvPr id="161795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6179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179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61796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Immunodeficiency Diseases</a:t>
            </a:r>
            <a:endParaRPr lang="en-US" i="1" smtClean="0">
              <a:solidFill>
                <a:schemeClr val="tx1"/>
              </a:solidFill>
            </a:endParaRPr>
          </a:p>
        </p:txBody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963" y="1355725"/>
            <a:ext cx="8097837" cy="3978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Inborn </a:t>
            </a:r>
            <a:r>
              <a:rPr lang="en-US" sz="2800" b="1" smtClean="0"/>
              <a:t>immunodeficiency</a:t>
            </a:r>
            <a:r>
              <a:rPr lang="en-US" sz="2800" smtClean="0"/>
              <a:t> results from hereditary or developmental defects that prevent proper functioning of innate, humoral, and/or cell-mediated defenses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Acquired immunodeficiency develops later in life and results from exposure to chemical and biological agents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Acquired immunodeficiency syndrome (AIDS)</a:t>
            </a:r>
            <a:r>
              <a:rPr lang="en-US" sz="2800" smtClean="0"/>
              <a:t> is caused by a virus</a:t>
            </a:r>
            <a:endParaRPr lang="en-US" sz="3000" smtClean="0"/>
          </a:p>
        </p:txBody>
      </p:sp>
      <p:grpSp>
        <p:nvGrpSpPr>
          <p:cNvPr id="162819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6282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282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62820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95300"/>
            <a:ext cx="8915400" cy="1143000"/>
          </a:xfrm>
        </p:spPr>
        <p:txBody>
          <a:bodyPr/>
          <a:lstStyle/>
          <a:p>
            <a:pPr eaLnBrk="1" hangingPunct="1"/>
            <a:r>
              <a:rPr lang="en-US" smtClean="0"/>
              <a:t>Evolutionary Adaptations of Pathogens That Underlie Immune System Avoidance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1098550"/>
          </a:xfrm>
        </p:spPr>
        <p:txBody>
          <a:bodyPr/>
          <a:lstStyle/>
          <a:p>
            <a:pPr eaLnBrk="1" hangingPunct="1"/>
            <a:r>
              <a:rPr lang="en-US" sz="2800" smtClean="0"/>
              <a:t>Pathogens have evolved mechanisms to thwart immune responses</a:t>
            </a:r>
          </a:p>
        </p:txBody>
      </p:sp>
      <p:grpSp>
        <p:nvGrpSpPr>
          <p:cNvPr id="163843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6384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384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63844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Antigenic Variation</a:t>
            </a:r>
          </a:p>
        </p:txBody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5888"/>
            <a:ext cx="8534400" cy="4151312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800" smtClean="0"/>
              <a:t>Through antigenic variation, some pathogens are able to change epitope expression and prevent recognition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smtClean="0"/>
              <a:t>The human influenza virus mutates rapidly, and new flu vaccines must be made each year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smtClean="0"/>
              <a:t>Human viruses occasionally exchange genes with the viruses of domesticated animals</a:t>
            </a:r>
          </a:p>
          <a:p>
            <a:pPr eaLnBrk="1" hangingPunct="1">
              <a:lnSpc>
                <a:spcPct val="95000"/>
              </a:lnSpc>
            </a:pPr>
            <a:r>
              <a:rPr lang="en-US" sz="2800" smtClean="0"/>
              <a:t>This poses a danger as human immune systems are unable to recognize the new viral strain</a:t>
            </a:r>
            <a:endParaRPr lang="en-US" sz="3000" smtClean="0"/>
          </a:p>
        </p:txBody>
      </p:sp>
      <p:grpSp>
        <p:nvGrpSpPr>
          <p:cNvPr id="164867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6486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487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64868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43.24</a:t>
            </a:r>
          </a:p>
        </p:txBody>
      </p:sp>
      <p:pic>
        <p:nvPicPr>
          <p:cNvPr id="165890" name="Picture 27" descr="43_24AntigenicVaria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36600"/>
            <a:ext cx="8548687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Text Box 5"/>
          <p:cNvSpPr txBox="1">
            <a:spLocks noChangeArrowheads="1"/>
          </p:cNvSpPr>
          <p:nvPr/>
        </p:nvSpPr>
        <p:spPr bwMode="auto">
          <a:xfrm>
            <a:off x="3857625" y="5461000"/>
            <a:ext cx="28590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Weeks after infection</a:t>
            </a:r>
          </a:p>
        </p:txBody>
      </p:sp>
      <p:sp>
        <p:nvSpPr>
          <p:cNvPr id="165892" name="Text Box 6"/>
          <p:cNvSpPr txBox="1">
            <a:spLocks noChangeArrowheads="1"/>
          </p:cNvSpPr>
          <p:nvPr/>
        </p:nvSpPr>
        <p:spPr bwMode="auto">
          <a:xfrm>
            <a:off x="2813050" y="904875"/>
            <a:ext cx="1774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/>
              <a:t>Antibodies to</a:t>
            </a:r>
            <a:br>
              <a:rPr lang="en-US" sz="2200" b="1"/>
            </a:br>
            <a:r>
              <a:rPr lang="en-US" sz="2200" b="1"/>
              <a:t>variant 1</a:t>
            </a:r>
            <a:br>
              <a:rPr lang="en-US" sz="2200" b="1"/>
            </a:br>
            <a:r>
              <a:rPr lang="en-US" sz="2200" b="1"/>
              <a:t>appear</a:t>
            </a:r>
          </a:p>
        </p:txBody>
      </p:sp>
      <p:sp>
        <p:nvSpPr>
          <p:cNvPr id="165893" name="Text Box 7"/>
          <p:cNvSpPr txBox="1">
            <a:spLocks noChangeArrowheads="1"/>
          </p:cNvSpPr>
          <p:nvPr/>
        </p:nvSpPr>
        <p:spPr bwMode="auto">
          <a:xfrm>
            <a:off x="4903788" y="896938"/>
            <a:ext cx="1774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/>
              <a:t>Antibodies to</a:t>
            </a:r>
            <a:br>
              <a:rPr lang="en-US" sz="2200" b="1"/>
            </a:br>
            <a:r>
              <a:rPr lang="en-US" sz="2200" b="1"/>
              <a:t>variant 2</a:t>
            </a:r>
            <a:br>
              <a:rPr lang="en-US" sz="2200" b="1"/>
            </a:br>
            <a:r>
              <a:rPr lang="en-US" sz="2200" b="1"/>
              <a:t>appear</a:t>
            </a:r>
          </a:p>
        </p:txBody>
      </p:sp>
      <p:sp>
        <p:nvSpPr>
          <p:cNvPr id="165894" name="Text Box 8"/>
          <p:cNvSpPr txBox="1">
            <a:spLocks noChangeArrowheads="1"/>
          </p:cNvSpPr>
          <p:nvPr/>
        </p:nvSpPr>
        <p:spPr bwMode="auto">
          <a:xfrm>
            <a:off x="6880225" y="896938"/>
            <a:ext cx="17748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/>
              <a:t>Antibodies to</a:t>
            </a:r>
            <a:br>
              <a:rPr lang="en-US" sz="2200" b="1"/>
            </a:br>
            <a:r>
              <a:rPr lang="en-US" sz="2200" b="1"/>
              <a:t>variant 3</a:t>
            </a:r>
            <a:br>
              <a:rPr lang="en-US" sz="2200" b="1"/>
            </a:br>
            <a:r>
              <a:rPr lang="en-US" sz="2200" b="1"/>
              <a:t>appear</a:t>
            </a:r>
          </a:p>
        </p:txBody>
      </p:sp>
      <p:sp>
        <p:nvSpPr>
          <p:cNvPr id="165895" name="Text Box 9"/>
          <p:cNvSpPr txBox="1">
            <a:spLocks noChangeArrowheads="1"/>
          </p:cNvSpPr>
          <p:nvPr/>
        </p:nvSpPr>
        <p:spPr bwMode="auto">
          <a:xfrm rot="-5400000">
            <a:off x="-561181" y="2539206"/>
            <a:ext cx="2740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/>
              <a:t>Millions of parasites</a:t>
            </a:r>
            <a:br>
              <a:rPr lang="en-US" sz="2200" b="1"/>
            </a:br>
            <a:r>
              <a:rPr lang="en-US" sz="2200" b="1"/>
              <a:t>per mL of blood</a:t>
            </a:r>
          </a:p>
        </p:txBody>
      </p:sp>
      <p:sp>
        <p:nvSpPr>
          <p:cNvPr id="165896" name="Text Box 10"/>
          <p:cNvSpPr txBox="1">
            <a:spLocks noChangeArrowheads="1"/>
          </p:cNvSpPr>
          <p:nvPr/>
        </p:nvSpPr>
        <p:spPr bwMode="auto">
          <a:xfrm>
            <a:off x="1198563" y="885825"/>
            <a:ext cx="438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1.5</a:t>
            </a:r>
          </a:p>
        </p:txBody>
      </p:sp>
      <p:sp>
        <p:nvSpPr>
          <p:cNvPr id="165897" name="Text Box 11"/>
          <p:cNvSpPr txBox="1">
            <a:spLocks noChangeArrowheads="1"/>
          </p:cNvSpPr>
          <p:nvPr/>
        </p:nvSpPr>
        <p:spPr bwMode="auto">
          <a:xfrm>
            <a:off x="1192213" y="2189163"/>
            <a:ext cx="438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1.0</a:t>
            </a:r>
          </a:p>
        </p:txBody>
      </p:sp>
      <p:sp>
        <p:nvSpPr>
          <p:cNvPr id="165898" name="Text Box 12"/>
          <p:cNvSpPr txBox="1">
            <a:spLocks noChangeArrowheads="1"/>
          </p:cNvSpPr>
          <p:nvPr/>
        </p:nvSpPr>
        <p:spPr bwMode="auto">
          <a:xfrm>
            <a:off x="1192213" y="3471863"/>
            <a:ext cx="438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0.5</a:t>
            </a:r>
          </a:p>
        </p:txBody>
      </p:sp>
      <p:sp>
        <p:nvSpPr>
          <p:cNvPr id="165899" name="Text Box 13"/>
          <p:cNvSpPr txBox="1">
            <a:spLocks noChangeArrowheads="1"/>
          </p:cNvSpPr>
          <p:nvPr/>
        </p:nvSpPr>
        <p:spPr bwMode="auto">
          <a:xfrm>
            <a:off x="1430338" y="4808538"/>
            <a:ext cx="173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0</a:t>
            </a:r>
          </a:p>
        </p:txBody>
      </p:sp>
      <p:sp>
        <p:nvSpPr>
          <p:cNvPr id="165900" name="Text Box 14"/>
          <p:cNvSpPr txBox="1">
            <a:spLocks noChangeArrowheads="1"/>
          </p:cNvSpPr>
          <p:nvPr/>
        </p:nvSpPr>
        <p:spPr bwMode="auto">
          <a:xfrm>
            <a:off x="1601788" y="5099050"/>
            <a:ext cx="371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25</a:t>
            </a:r>
          </a:p>
        </p:txBody>
      </p:sp>
      <p:sp>
        <p:nvSpPr>
          <p:cNvPr id="165901" name="Text Box 15"/>
          <p:cNvSpPr txBox="1">
            <a:spLocks noChangeArrowheads="1"/>
          </p:cNvSpPr>
          <p:nvPr/>
        </p:nvSpPr>
        <p:spPr bwMode="auto">
          <a:xfrm>
            <a:off x="3630613" y="5092700"/>
            <a:ext cx="371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26</a:t>
            </a:r>
          </a:p>
        </p:txBody>
      </p:sp>
      <p:sp>
        <p:nvSpPr>
          <p:cNvPr id="165902" name="Text Box 16"/>
          <p:cNvSpPr txBox="1">
            <a:spLocks noChangeArrowheads="1"/>
          </p:cNvSpPr>
          <p:nvPr/>
        </p:nvSpPr>
        <p:spPr bwMode="auto">
          <a:xfrm>
            <a:off x="5661025" y="5100638"/>
            <a:ext cx="3714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27</a:t>
            </a:r>
          </a:p>
        </p:txBody>
      </p:sp>
      <p:sp>
        <p:nvSpPr>
          <p:cNvPr id="165903" name="Text Box 17"/>
          <p:cNvSpPr txBox="1">
            <a:spLocks noChangeArrowheads="1"/>
          </p:cNvSpPr>
          <p:nvPr/>
        </p:nvSpPr>
        <p:spPr bwMode="auto">
          <a:xfrm>
            <a:off x="7712075" y="5099050"/>
            <a:ext cx="371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28</a:t>
            </a:r>
          </a:p>
        </p:txBody>
      </p:sp>
      <p:sp>
        <p:nvSpPr>
          <p:cNvPr id="165904" name="Text Box 18"/>
          <p:cNvSpPr txBox="1">
            <a:spLocks noChangeArrowheads="1"/>
          </p:cNvSpPr>
          <p:nvPr/>
        </p:nvSpPr>
        <p:spPr bwMode="auto">
          <a:xfrm>
            <a:off x="2592388" y="2465388"/>
            <a:ext cx="12049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1579B9"/>
                </a:solidFill>
              </a:rPr>
              <a:t>Variant 1</a:t>
            </a:r>
          </a:p>
        </p:txBody>
      </p:sp>
      <p:sp>
        <p:nvSpPr>
          <p:cNvPr id="165905" name="Text Box 19"/>
          <p:cNvSpPr txBox="1">
            <a:spLocks noChangeArrowheads="1"/>
          </p:cNvSpPr>
          <p:nvPr/>
        </p:nvSpPr>
        <p:spPr bwMode="auto">
          <a:xfrm>
            <a:off x="4610100" y="2459038"/>
            <a:ext cx="12049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EF1A23"/>
                </a:solidFill>
              </a:rPr>
              <a:t>Variant 2</a:t>
            </a:r>
          </a:p>
        </p:txBody>
      </p:sp>
      <p:sp>
        <p:nvSpPr>
          <p:cNvPr id="165906" name="Text Box 20"/>
          <p:cNvSpPr txBox="1">
            <a:spLocks noChangeArrowheads="1"/>
          </p:cNvSpPr>
          <p:nvPr/>
        </p:nvSpPr>
        <p:spPr bwMode="auto">
          <a:xfrm>
            <a:off x="6661150" y="2459038"/>
            <a:ext cx="12049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01A651"/>
                </a:solidFill>
              </a:rPr>
              <a:t>Variant 3</a:t>
            </a:r>
          </a:p>
        </p:txBody>
      </p:sp>
      <p:sp>
        <p:nvSpPr>
          <p:cNvPr id="165907" name="Line 21"/>
          <p:cNvSpPr>
            <a:spLocks noChangeShapeType="1"/>
          </p:cNvSpPr>
          <p:nvPr/>
        </p:nvSpPr>
        <p:spPr bwMode="auto">
          <a:xfrm>
            <a:off x="3241675" y="2765425"/>
            <a:ext cx="449263" cy="541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65908" name="Line 22"/>
          <p:cNvSpPr>
            <a:spLocks noChangeShapeType="1"/>
          </p:cNvSpPr>
          <p:nvPr/>
        </p:nvSpPr>
        <p:spPr bwMode="auto">
          <a:xfrm>
            <a:off x="5224463" y="2778125"/>
            <a:ext cx="463550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65909" name="Line 23"/>
          <p:cNvSpPr>
            <a:spLocks noChangeShapeType="1"/>
          </p:cNvSpPr>
          <p:nvPr/>
        </p:nvSpPr>
        <p:spPr bwMode="auto">
          <a:xfrm>
            <a:off x="7208838" y="2805113"/>
            <a:ext cx="423862" cy="515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65910" name="Line 24"/>
          <p:cNvSpPr>
            <a:spLocks noChangeShapeType="1"/>
          </p:cNvSpPr>
          <p:nvPr/>
        </p:nvSpPr>
        <p:spPr bwMode="auto">
          <a:xfrm>
            <a:off x="3795713" y="1812925"/>
            <a:ext cx="0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65911" name="Line 25"/>
          <p:cNvSpPr>
            <a:spLocks noChangeShapeType="1"/>
          </p:cNvSpPr>
          <p:nvPr/>
        </p:nvSpPr>
        <p:spPr bwMode="auto">
          <a:xfrm>
            <a:off x="5813425" y="1819275"/>
            <a:ext cx="0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65912" name="Line 26"/>
          <p:cNvSpPr>
            <a:spLocks noChangeShapeType="1"/>
          </p:cNvSpPr>
          <p:nvPr/>
        </p:nvSpPr>
        <p:spPr bwMode="auto">
          <a:xfrm>
            <a:off x="7864475" y="1806575"/>
            <a:ext cx="0" cy="36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Latency</a:t>
            </a: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1965325"/>
          </a:xfrm>
        </p:spPr>
        <p:txBody>
          <a:bodyPr/>
          <a:lstStyle/>
          <a:p>
            <a:pPr eaLnBrk="1" hangingPunct="1"/>
            <a:r>
              <a:rPr lang="en-US" sz="2800" smtClean="0"/>
              <a:t>Some viruses may remain in a host in an inactive state called latency</a:t>
            </a:r>
          </a:p>
          <a:p>
            <a:pPr eaLnBrk="1" hangingPunct="1"/>
            <a:r>
              <a:rPr lang="en-US" sz="2800" smtClean="0"/>
              <a:t>Herpes simplex viruses can be present in a human host without causing symptoms</a:t>
            </a:r>
          </a:p>
        </p:txBody>
      </p:sp>
      <p:grpSp>
        <p:nvGrpSpPr>
          <p:cNvPr id="167939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6794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794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67940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Attack on the Immune System: HIV</a:t>
            </a:r>
          </a:p>
        </p:txBody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172450" cy="363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Human immunodeficiency virus (HIV) infects helper T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loss of helper T cells impairs both the humoral and cell-mediated immune responses and leads to AIDS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HIV eludes the immune system because of antigenic variation and an ability to remain latent while integrated into host DNA</a:t>
            </a:r>
            <a:endParaRPr lang="en-US" sz="3400" smtClean="0"/>
          </a:p>
        </p:txBody>
      </p:sp>
      <p:grpSp>
        <p:nvGrpSpPr>
          <p:cNvPr id="16896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6896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6896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pic>
        <p:nvPicPr>
          <p:cNvPr id="168965" name="Picture 10" descr="Campbell Play Butt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791200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Text Box 11"/>
          <p:cNvSpPr txBox="1">
            <a:spLocks noChangeArrowheads="1"/>
          </p:cNvSpPr>
          <p:nvPr/>
        </p:nvSpPr>
        <p:spPr bwMode="auto">
          <a:xfrm>
            <a:off x="2832100" y="5927725"/>
            <a:ext cx="4559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Animation: HIV Reproductive Cycle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54" descr="43_25UntreatedHIV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9700"/>
            <a:ext cx="8548687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6" name="Text Box 9"/>
          <p:cNvSpPr txBox="1">
            <a:spLocks noChangeArrowheads="1"/>
          </p:cNvSpPr>
          <p:nvPr/>
        </p:nvSpPr>
        <p:spPr bwMode="auto">
          <a:xfrm>
            <a:off x="3711575" y="171450"/>
            <a:ext cx="10731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Latency</a:t>
            </a:r>
          </a:p>
        </p:txBody>
      </p:sp>
      <p:sp>
        <p:nvSpPr>
          <p:cNvPr id="169987" name="Text Box 27"/>
          <p:cNvSpPr txBox="1">
            <a:spLocks noChangeArrowheads="1"/>
          </p:cNvSpPr>
          <p:nvPr/>
        </p:nvSpPr>
        <p:spPr bwMode="auto">
          <a:xfrm>
            <a:off x="8004175" y="177800"/>
            <a:ext cx="730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AIDS</a:t>
            </a:r>
          </a:p>
        </p:txBody>
      </p:sp>
      <p:sp>
        <p:nvSpPr>
          <p:cNvPr id="169988" name="Text Box 28"/>
          <p:cNvSpPr txBox="1">
            <a:spLocks noChangeArrowheads="1"/>
          </p:cNvSpPr>
          <p:nvPr/>
        </p:nvSpPr>
        <p:spPr bwMode="auto">
          <a:xfrm>
            <a:off x="3876675" y="2928938"/>
            <a:ext cx="193198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Helper T cell</a:t>
            </a:r>
            <a:br>
              <a:rPr lang="en-US" sz="2200" b="1"/>
            </a:br>
            <a:r>
              <a:rPr lang="en-US" sz="2200" b="1"/>
              <a:t>concentration</a:t>
            </a:r>
          </a:p>
        </p:txBody>
      </p:sp>
      <p:sp>
        <p:nvSpPr>
          <p:cNvPr id="169989" name="Text Box 29"/>
          <p:cNvSpPr txBox="1">
            <a:spLocks noChangeArrowheads="1"/>
          </p:cNvSpPr>
          <p:nvPr/>
        </p:nvSpPr>
        <p:spPr bwMode="auto">
          <a:xfrm>
            <a:off x="3221038" y="6097588"/>
            <a:ext cx="40354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Years after untreated infection</a:t>
            </a:r>
          </a:p>
        </p:txBody>
      </p:sp>
      <p:sp>
        <p:nvSpPr>
          <p:cNvPr id="169990" name="Text Box 30"/>
          <p:cNvSpPr txBox="1">
            <a:spLocks noChangeArrowheads="1"/>
          </p:cNvSpPr>
          <p:nvPr/>
        </p:nvSpPr>
        <p:spPr bwMode="auto">
          <a:xfrm rot="-5400000">
            <a:off x="-1013618" y="2894806"/>
            <a:ext cx="365125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2200" b="1"/>
              <a:t>Helper T cell concentration</a:t>
            </a:r>
            <a:br>
              <a:rPr lang="en-US" sz="2200" b="1"/>
            </a:br>
            <a:r>
              <a:rPr lang="en-US" sz="2200" b="1"/>
              <a:t>(in blood (cells/mm</a:t>
            </a:r>
            <a:r>
              <a:rPr lang="en-US" sz="2200" b="1" baseline="30000"/>
              <a:t>3</a:t>
            </a:r>
            <a:r>
              <a:rPr lang="en-US" sz="2200" b="1"/>
              <a:t>)</a:t>
            </a:r>
          </a:p>
        </p:txBody>
      </p:sp>
      <p:sp>
        <p:nvSpPr>
          <p:cNvPr id="169991" name="Text Box 31"/>
          <p:cNvSpPr txBox="1">
            <a:spLocks noChangeArrowheads="1"/>
          </p:cNvSpPr>
          <p:nvPr/>
        </p:nvSpPr>
        <p:spPr bwMode="auto">
          <a:xfrm>
            <a:off x="3260725" y="884238"/>
            <a:ext cx="34940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EF1A23"/>
                </a:solidFill>
              </a:rPr>
              <a:t>Relative anti-HIV antibody</a:t>
            </a:r>
            <a:br>
              <a:rPr lang="en-US" sz="2200" b="1">
                <a:solidFill>
                  <a:srgbClr val="EF1A23"/>
                </a:solidFill>
              </a:rPr>
            </a:br>
            <a:r>
              <a:rPr lang="en-US" sz="2200" b="1">
                <a:solidFill>
                  <a:srgbClr val="EF1A23"/>
                </a:solidFill>
              </a:rPr>
              <a:t>concentration</a:t>
            </a:r>
          </a:p>
        </p:txBody>
      </p:sp>
      <p:sp>
        <p:nvSpPr>
          <p:cNvPr id="169992" name="Text Box 32"/>
          <p:cNvSpPr txBox="1">
            <a:spLocks noChangeArrowheads="1"/>
          </p:cNvSpPr>
          <p:nvPr/>
        </p:nvSpPr>
        <p:spPr bwMode="auto">
          <a:xfrm>
            <a:off x="4591050" y="2174875"/>
            <a:ext cx="19192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1579B9"/>
                </a:solidFill>
              </a:rPr>
              <a:t>Relative HIV</a:t>
            </a:r>
            <a:br>
              <a:rPr lang="en-US" sz="2200" b="1">
                <a:solidFill>
                  <a:srgbClr val="1579B9"/>
                </a:solidFill>
              </a:rPr>
            </a:br>
            <a:r>
              <a:rPr lang="en-US" sz="2200" b="1">
                <a:solidFill>
                  <a:srgbClr val="1579B9"/>
                </a:solidFill>
              </a:rPr>
              <a:t>concentration</a:t>
            </a:r>
          </a:p>
        </p:txBody>
      </p:sp>
      <p:sp>
        <p:nvSpPr>
          <p:cNvPr id="169993" name="Text Box 33"/>
          <p:cNvSpPr txBox="1">
            <a:spLocks noChangeArrowheads="1"/>
          </p:cNvSpPr>
          <p:nvPr/>
        </p:nvSpPr>
        <p:spPr bwMode="auto">
          <a:xfrm>
            <a:off x="1257300" y="1368425"/>
            <a:ext cx="5445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800</a:t>
            </a:r>
          </a:p>
        </p:txBody>
      </p:sp>
      <p:sp>
        <p:nvSpPr>
          <p:cNvPr id="169994" name="Text Box 34"/>
          <p:cNvSpPr txBox="1">
            <a:spLocks noChangeArrowheads="1"/>
          </p:cNvSpPr>
          <p:nvPr/>
        </p:nvSpPr>
        <p:spPr bwMode="auto">
          <a:xfrm>
            <a:off x="1250950" y="2393950"/>
            <a:ext cx="5445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600</a:t>
            </a:r>
          </a:p>
        </p:txBody>
      </p:sp>
      <p:sp>
        <p:nvSpPr>
          <p:cNvPr id="169995" name="Text Box 35"/>
          <p:cNvSpPr txBox="1">
            <a:spLocks noChangeArrowheads="1"/>
          </p:cNvSpPr>
          <p:nvPr/>
        </p:nvSpPr>
        <p:spPr bwMode="auto">
          <a:xfrm>
            <a:off x="1265238" y="3413125"/>
            <a:ext cx="54451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400</a:t>
            </a:r>
          </a:p>
        </p:txBody>
      </p:sp>
      <p:sp>
        <p:nvSpPr>
          <p:cNvPr id="169996" name="Text Box 36"/>
          <p:cNvSpPr txBox="1">
            <a:spLocks noChangeArrowheads="1"/>
          </p:cNvSpPr>
          <p:nvPr/>
        </p:nvSpPr>
        <p:spPr bwMode="auto">
          <a:xfrm>
            <a:off x="1263650" y="4445000"/>
            <a:ext cx="5445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200</a:t>
            </a:r>
          </a:p>
        </p:txBody>
      </p:sp>
      <p:sp>
        <p:nvSpPr>
          <p:cNvPr id="169997" name="Text Box 37"/>
          <p:cNvSpPr txBox="1">
            <a:spLocks noChangeArrowheads="1"/>
          </p:cNvSpPr>
          <p:nvPr/>
        </p:nvSpPr>
        <p:spPr bwMode="auto">
          <a:xfrm>
            <a:off x="1582738" y="5476875"/>
            <a:ext cx="1873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0</a:t>
            </a:r>
          </a:p>
        </p:txBody>
      </p:sp>
      <p:sp>
        <p:nvSpPr>
          <p:cNvPr id="169998" name="Text Box 38"/>
          <p:cNvSpPr txBox="1">
            <a:spLocks noChangeArrowheads="1"/>
          </p:cNvSpPr>
          <p:nvPr/>
        </p:nvSpPr>
        <p:spPr bwMode="auto">
          <a:xfrm>
            <a:off x="1866900" y="5751513"/>
            <a:ext cx="1873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0</a:t>
            </a:r>
          </a:p>
        </p:txBody>
      </p:sp>
      <p:sp>
        <p:nvSpPr>
          <p:cNvPr id="169999" name="Text Box 39"/>
          <p:cNvSpPr txBox="1">
            <a:spLocks noChangeArrowheads="1"/>
          </p:cNvSpPr>
          <p:nvPr/>
        </p:nvSpPr>
        <p:spPr bwMode="auto">
          <a:xfrm>
            <a:off x="2508250" y="5754688"/>
            <a:ext cx="1873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1</a:t>
            </a:r>
          </a:p>
        </p:txBody>
      </p:sp>
      <p:sp>
        <p:nvSpPr>
          <p:cNvPr id="170000" name="Text Box 40"/>
          <p:cNvSpPr txBox="1">
            <a:spLocks noChangeArrowheads="1"/>
          </p:cNvSpPr>
          <p:nvPr/>
        </p:nvSpPr>
        <p:spPr bwMode="auto">
          <a:xfrm>
            <a:off x="3168650" y="5754688"/>
            <a:ext cx="1873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2</a:t>
            </a:r>
          </a:p>
        </p:txBody>
      </p:sp>
      <p:sp>
        <p:nvSpPr>
          <p:cNvPr id="170001" name="Text Box 41"/>
          <p:cNvSpPr txBox="1">
            <a:spLocks noChangeArrowheads="1"/>
          </p:cNvSpPr>
          <p:nvPr/>
        </p:nvSpPr>
        <p:spPr bwMode="auto">
          <a:xfrm>
            <a:off x="3843338" y="5753100"/>
            <a:ext cx="1873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3</a:t>
            </a:r>
          </a:p>
        </p:txBody>
      </p:sp>
      <p:sp>
        <p:nvSpPr>
          <p:cNvPr id="170002" name="Text Box 42"/>
          <p:cNvSpPr txBox="1">
            <a:spLocks noChangeArrowheads="1"/>
          </p:cNvSpPr>
          <p:nvPr/>
        </p:nvSpPr>
        <p:spPr bwMode="auto">
          <a:xfrm>
            <a:off x="4492625" y="5754688"/>
            <a:ext cx="1873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4</a:t>
            </a:r>
          </a:p>
        </p:txBody>
      </p:sp>
      <p:sp>
        <p:nvSpPr>
          <p:cNvPr id="170003" name="Text Box 43"/>
          <p:cNvSpPr txBox="1">
            <a:spLocks noChangeArrowheads="1"/>
          </p:cNvSpPr>
          <p:nvPr/>
        </p:nvSpPr>
        <p:spPr bwMode="auto">
          <a:xfrm>
            <a:off x="5160963" y="5754688"/>
            <a:ext cx="1873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5</a:t>
            </a:r>
          </a:p>
        </p:txBody>
      </p:sp>
      <p:sp>
        <p:nvSpPr>
          <p:cNvPr id="170004" name="Text Box 44"/>
          <p:cNvSpPr txBox="1">
            <a:spLocks noChangeArrowheads="1"/>
          </p:cNvSpPr>
          <p:nvPr/>
        </p:nvSpPr>
        <p:spPr bwMode="auto">
          <a:xfrm>
            <a:off x="5815013" y="5754688"/>
            <a:ext cx="1873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6</a:t>
            </a:r>
          </a:p>
        </p:txBody>
      </p:sp>
      <p:sp>
        <p:nvSpPr>
          <p:cNvPr id="170005" name="Text Box 45"/>
          <p:cNvSpPr txBox="1">
            <a:spLocks noChangeArrowheads="1"/>
          </p:cNvSpPr>
          <p:nvPr/>
        </p:nvSpPr>
        <p:spPr bwMode="auto">
          <a:xfrm>
            <a:off x="6464300" y="5753100"/>
            <a:ext cx="1873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7</a:t>
            </a:r>
          </a:p>
        </p:txBody>
      </p:sp>
      <p:sp>
        <p:nvSpPr>
          <p:cNvPr id="170006" name="Text Box 46"/>
          <p:cNvSpPr txBox="1">
            <a:spLocks noChangeArrowheads="1"/>
          </p:cNvSpPr>
          <p:nvPr/>
        </p:nvSpPr>
        <p:spPr bwMode="auto">
          <a:xfrm>
            <a:off x="7137400" y="5753100"/>
            <a:ext cx="1873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8</a:t>
            </a:r>
          </a:p>
        </p:txBody>
      </p:sp>
      <p:sp>
        <p:nvSpPr>
          <p:cNvPr id="170007" name="Text Box 47"/>
          <p:cNvSpPr txBox="1">
            <a:spLocks noChangeArrowheads="1"/>
          </p:cNvSpPr>
          <p:nvPr/>
        </p:nvSpPr>
        <p:spPr bwMode="auto">
          <a:xfrm>
            <a:off x="7800975" y="5749925"/>
            <a:ext cx="1873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9</a:t>
            </a:r>
          </a:p>
        </p:txBody>
      </p:sp>
      <p:sp>
        <p:nvSpPr>
          <p:cNvPr id="170008" name="Text Box 48"/>
          <p:cNvSpPr txBox="1">
            <a:spLocks noChangeArrowheads="1"/>
          </p:cNvSpPr>
          <p:nvPr/>
        </p:nvSpPr>
        <p:spPr bwMode="auto">
          <a:xfrm>
            <a:off x="8382000" y="5754688"/>
            <a:ext cx="3190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10</a:t>
            </a:r>
          </a:p>
        </p:txBody>
      </p:sp>
      <p:sp>
        <p:nvSpPr>
          <p:cNvPr id="170009" name="Line 49"/>
          <p:cNvSpPr>
            <a:spLocks noChangeShapeType="1"/>
          </p:cNvSpPr>
          <p:nvPr/>
        </p:nvSpPr>
        <p:spPr bwMode="auto">
          <a:xfrm>
            <a:off x="4286250" y="1508125"/>
            <a:ext cx="144463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70010" name="Line 50"/>
          <p:cNvSpPr>
            <a:spLocks noChangeShapeType="1"/>
          </p:cNvSpPr>
          <p:nvPr/>
        </p:nvSpPr>
        <p:spPr bwMode="auto">
          <a:xfrm flipH="1">
            <a:off x="3676650" y="3122613"/>
            <a:ext cx="146050" cy="22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70011" name="Line 51"/>
          <p:cNvSpPr>
            <a:spLocks noChangeShapeType="1"/>
          </p:cNvSpPr>
          <p:nvPr/>
        </p:nvSpPr>
        <p:spPr bwMode="auto">
          <a:xfrm>
            <a:off x="6243638" y="2328863"/>
            <a:ext cx="582612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70012" name="AutoShape 52"/>
          <p:cNvSpPr>
            <a:spLocks/>
          </p:cNvSpPr>
          <p:nvPr/>
        </p:nvSpPr>
        <p:spPr bwMode="auto">
          <a:xfrm rot="-5400000">
            <a:off x="4119562" y="-1089024"/>
            <a:ext cx="244475" cy="3346450"/>
          </a:xfrm>
          <a:prstGeom prst="rightBrace">
            <a:avLst>
              <a:gd name="adj1" fmla="val 11406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>
              <a:latin typeface="Times" charset="0"/>
            </a:endParaRPr>
          </a:p>
        </p:txBody>
      </p:sp>
      <p:sp>
        <p:nvSpPr>
          <p:cNvPr id="170013" name="AutoShape 53"/>
          <p:cNvSpPr>
            <a:spLocks/>
          </p:cNvSpPr>
          <p:nvPr/>
        </p:nvSpPr>
        <p:spPr bwMode="auto">
          <a:xfrm rot="-5400000">
            <a:off x="8194675" y="127000"/>
            <a:ext cx="257175" cy="885825"/>
          </a:xfrm>
          <a:prstGeom prst="rightBrace">
            <a:avLst>
              <a:gd name="adj1" fmla="val 2870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>
              <a:latin typeface="Times" charset="0"/>
            </a:endParaRPr>
          </a:p>
        </p:txBody>
      </p:sp>
      <p:sp>
        <p:nvSpPr>
          <p:cNvPr id="1700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7924800" cy="3279775"/>
          </a:xfrm>
        </p:spPr>
        <p:txBody>
          <a:bodyPr/>
          <a:lstStyle/>
          <a:p>
            <a:pPr eaLnBrk="1" hangingPunct="1"/>
            <a:r>
              <a:rPr lang="en-US" sz="2800" smtClean="0"/>
              <a:t>People with AIDS are highly susceptible to opportunistic infections and cancers that take advantage of an immune system in collapse </a:t>
            </a:r>
          </a:p>
          <a:p>
            <a:pPr eaLnBrk="1" hangingPunct="1"/>
            <a:r>
              <a:rPr lang="en-US" sz="2800" smtClean="0"/>
              <a:t>The spread of HIV is a worldwide problem</a:t>
            </a:r>
          </a:p>
          <a:p>
            <a:pPr eaLnBrk="1" hangingPunct="1"/>
            <a:r>
              <a:rPr lang="en-US" sz="2800" smtClean="0"/>
              <a:t>The best approach for slowing this spread is education about practices that transmit the virus</a:t>
            </a:r>
            <a:endParaRPr lang="en-US" sz="3000" smtClean="0"/>
          </a:p>
        </p:txBody>
      </p:sp>
      <p:grpSp>
        <p:nvGrpSpPr>
          <p:cNvPr id="172034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7203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7203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72035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Cellular Immunity</a:t>
            </a:r>
          </a:p>
        </p:txBody>
      </p:sp>
      <p:sp>
        <p:nvSpPr>
          <p:cNvPr id="901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Lymphocytes act against target cell</a:t>
            </a:r>
          </a:p>
          <a:p>
            <a:pPr lvl="1" eaLnBrk="1" hangingPunct="1"/>
            <a:r>
              <a:rPr lang="en-US" altLang="en-US" smtClean="0"/>
              <a:t>Directly – by killing infected cells</a:t>
            </a:r>
          </a:p>
          <a:p>
            <a:pPr lvl="1" eaLnBrk="1" hangingPunct="1"/>
            <a:r>
              <a:rPr lang="en-US" altLang="en-US" smtClean="0"/>
              <a:t>Indirectly – by releasing chemicals that enhance inflammatory response; or activating other lymphocytes or macrophages</a:t>
            </a:r>
          </a:p>
          <a:p>
            <a:pPr eaLnBrk="1" hangingPunct="1"/>
            <a:r>
              <a:rPr lang="en-US" altLang="en-US" i="1" smtClean="0"/>
              <a:t>Cellular immunity has cellular targets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Cancer and Immunity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7543800" cy="4346575"/>
          </a:xfrm>
        </p:spPr>
        <p:txBody>
          <a:bodyPr/>
          <a:lstStyle/>
          <a:p>
            <a:pPr eaLnBrk="1" hangingPunct="1"/>
            <a:r>
              <a:rPr lang="en-US" sz="2800" smtClean="0"/>
              <a:t>The frequency of certain cancers increases when adaptive immunity is impaired</a:t>
            </a:r>
          </a:p>
          <a:p>
            <a:pPr eaLnBrk="1" hangingPunct="1"/>
            <a:r>
              <a:rPr lang="en-US" sz="2800" smtClean="0"/>
              <a:t>20% of all human cancers involve viruses</a:t>
            </a:r>
          </a:p>
          <a:p>
            <a:pPr eaLnBrk="1" hangingPunct="1"/>
            <a:r>
              <a:rPr lang="en-US" sz="2800" smtClean="0"/>
              <a:t>The immune system can act as a defense against viruses that cause cancer and cancer cells that harbor viruses</a:t>
            </a:r>
          </a:p>
          <a:p>
            <a:pPr eaLnBrk="1" hangingPunct="1"/>
            <a:r>
              <a:rPr lang="en-US" sz="2800" smtClean="0"/>
              <a:t>In 2006, a vaccine was released that acts against human papillomavirus (HPV), a virus associated with cervical cancer</a:t>
            </a:r>
            <a:endParaRPr lang="en-US" sz="3000" smtClean="0"/>
          </a:p>
        </p:txBody>
      </p:sp>
      <p:grpSp>
        <p:nvGrpSpPr>
          <p:cNvPr id="173059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7306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  <p:sp>
          <p:nvSpPr>
            <p:cNvPr id="17306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73060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43.26</a:t>
            </a:r>
          </a:p>
        </p:txBody>
      </p:sp>
      <p:pic>
        <p:nvPicPr>
          <p:cNvPr id="174082" name="Picture 33" descr="43_26CervicalCancerVac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49300"/>
            <a:ext cx="8548687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24" descr="43_UN02Summary_C2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613" y="136525"/>
            <a:ext cx="62007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0" name="Text Box 4"/>
          <p:cNvSpPr txBox="1">
            <a:spLocks noChangeArrowheads="1"/>
          </p:cNvSpPr>
          <p:nvPr/>
        </p:nvSpPr>
        <p:spPr bwMode="auto">
          <a:xfrm>
            <a:off x="3902075" y="166688"/>
            <a:ext cx="10604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Stem cell</a:t>
            </a:r>
          </a:p>
        </p:txBody>
      </p:sp>
      <p:sp>
        <p:nvSpPr>
          <p:cNvPr id="176131" name="Text Box 10"/>
          <p:cNvSpPr txBox="1">
            <a:spLocks noChangeArrowheads="1"/>
          </p:cNvSpPr>
          <p:nvPr/>
        </p:nvSpPr>
        <p:spPr bwMode="auto">
          <a:xfrm>
            <a:off x="1501775" y="596900"/>
            <a:ext cx="22367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Cell division and</a:t>
            </a:r>
            <a:br>
              <a:rPr lang="en-US" sz="1800" b="1"/>
            </a:br>
            <a:r>
              <a:rPr lang="en-US" sz="1800" b="1"/>
              <a:t>gene rearrangement</a:t>
            </a:r>
          </a:p>
        </p:txBody>
      </p:sp>
      <p:sp>
        <p:nvSpPr>
          <p:cNvPr id="176132" name="Text Box 11"/>
          <p:cNvSpPr txBox="1">
            <a:spLocks noChangeArrowheads="1"/>
          </p:cNvSpPr>
          <p:nvPr/>
        </p:nvSpPr>
        <p:spPr bwMode="auto">
          <a:xfrm>
            <a:off x="1514475" y="1668463"/>
            <a:ext cx="15367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Elimination of</a:t>
            </a:r>
            <a:br>
              <a:rPr lang="en-US" sz="1800" b="1"/>
            </a:br>
            <a:r>
              <a:rPr lang="en-US" sz="1800" b="1"/>
              <a:t>self-reactive</a:t>
            </a:r>
            <a:br>
              <a:rPr lang="en-US" sz="1800" b="1"/>
            </a:br>
            <a:r>
              <a:rPr lang="en-US" sz="1800" b="1"/>
              <a:t>B cells</a:t>
            </a:r>
          </a:p>
        </p:txBody>
      </p:sp>
      <p:sp>
        <p:nvSpPr>
          <p:cNvPr id="176133" name="Text Box 12"/>
          <p:cNvSpPr txBox="1">
            <a:spLocks noChangeArrowheads="1"/>
          </p:cNvSpPr>
          <p:nvPr/>
        </p:nvSpPr>
        <p:spPr bwMode="auto">
          <a:xfrm>
            <a:off x="3319463" y="2746375"/>
            <a:ext cx="9937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Clonal</a:t>
            </a:r>
            <a:br>
              <a:rPr lang="en-US" sz="1800" b="1"/>
            </a:br>
            <a:r>
              <a:rPr lang="en-US" sz="1800" b="1"/>
              <a:t>selection</a:t>
            </a:r>
          </a:p>
        </p:txBody>
      </p:sp>
      <p:sp>
        <p:nvSpPr>
          <p:cNvPr id="176134" name="Text Box 13"/>
          <p:cNvSpPr txBox="1">
            <a:spLocks noChangeArrowheads="1"/>
          </p:cNvSpPr>
          <p:nvPr/>
        </p:nvSpPr>
        <p:spPr bwMode="auto">
          <a:xfrm>
            <a:off x="6016625" y="2322513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Antigen</a:t>
            </a:r>
          </a:p>
        </p:txBody>
      </p:sp>
      <p:sp>
        <p:nvSpPr>
          <p:cNvPr id="176135" name="Text Box 14"/>
          <p:cNvSpPr txBox="1">
            <a:spLocks noChangeArrowheads="1"/>
          </p:cNvSpPr>
          <p:nvPr/>
        </p:nvSpPr>
        <p:spPr bwMode="auto">
          <a:xfrm>
            <a:off x="6645275" y="437991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Antibody</a:t>
            </a:r>
          </a:p>
        </p:txBody>
      </p:sp>
      <p:sp>
        <p:nvSpPr>
          <p:cNvPr id="176136" name="Text Box 15"/>
          <p:cNvSpPr txBox="1">
            <a:spLocks noChangeArrowheads="1"/>
          </p:cNvSpPr>
          <p:nvPr/>
        </p:nvSpPr>
        <p:spPr bwMode="auto">
          <a:xfrm>
            <a:off x="3668713" y="4208463"/>
            <a:ext cx="14827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Formation of</a:t>
            </a:r>
            <a:br>
              <a:rPr lang="en-US" sz="1800" b="1"/>
            </a:br>
            <a:r>
              <a:rPr lang="en-US" sz="1800" b="1"/>
              <a:t>activated cell</a:t>
            </a:r>
            <a:br>
              <a:rPr lang="en-US" sz="1800" b="1"/>
            </a:br>
            <a:r>
              <a:rPr lang="en-US" sz="1800" b="1"/>
              <a:t>populations</a:t>
            </a:r>
          </a:p>
        </p:txBody>
      </p:sp>
      <p:sp>
        <p:nvSpPr>
          <p:cNvPr id="176137" name="Text Box 16"/>
          <p:cNvSpPr txBox="1">
            <a:spLocks noChangeArrowheads="1"/>
          </p:cNvSpPr>
          <p:nvPr/>
        </p:nvSpPr>
        <p:spPr bwMode="auto">
          <a:xfrm>
            <a:off x="2227263" y="5464175"/>
            <a:ext cx="17478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Memory B cells</a:t>
            </a:r>
          </a:p>
        </p:txBody>
      </p:sp>
      <p:sp>
        <p:nvSpPr>
          <p:cNvPr id="176138" name="Text Box 17"/>
          <p:cNvSpPr txBox="1">
            <a:spLocks noChangeArrowheads="1"/>
          </p:cNvSpPr>
          <p:nvPr/>
        </p:nvSpPr>
        <p:spPr bwMode="auto">
          <a:xfrm>
            <a:off x="5116513" y="5376863"/>
            <a:ext cx="13779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Plasma cells</a:t>
            </a:r>
          </a:p>
        </p:txBody>
      </p:sp>
      <p:sp>
        <p:nvSpPr>
          <p:cNvPr id="176139" name="Text Box 18"/>
          <p:cNvSpPr txBox="1">
            <a:spLocks noChangeArrowheads="1"/>
          </p:cNvSpPr>
          <p:nvPr/>
        </p:nvSpPr>
        <p:spPr bwMode="auto">
          <a:xfrm>
            <a:off x="4203700" y="5748338"/>
            <a:ext cx="10604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Pathogen</a:t>
            </a:r>
          </a:p>
        </p:txBody>
      </p:sp>
      <p:sp>
        <p:nvSpPr>
          <p:cNvPr id="176140" name="Text Box 19"/>
          <p:cNvSpPr txBox="1">
            <a:spLocks noChangeArrowheads="1"/>
          </p:cNvSpPr>
          <p:nvPr/>
        </p:nvSpPr>
        <p:spPr bwMode="auto">
          <a:xfrm>
            <a:off x="4017963" y="6278563"/>
            <a:ext cx="29654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Receptors bind to antigens</a:t>
            </a:r>
          </a:p>
        </p:txBody>
      </p:sp>
      <p:sp>
        <p:nvSpPr>
          <p:cNvPr id="176141" name="Line 20"/>
          <p:cNvSpPr>
            <a:spLocks noChangeShapeType="1"/>
          </p:cNvSpPr>
          <p:nvPr/>
        </p:nvSpPr>
        <p:spPr bwMode="auto">
          <a:xfrm flipH="1">
            <a:off x="3095625" y="1587500"/>
            <a:ext cx="330200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76142" name="Line 21"/>
          <p:cNvSpPr>
            <a:spLocks noChangeShapeType="1"/>
          </p:cNvSpPr>
          <p:nvPr/>
        </p:nvSpPr>
        <p:spPr bwMode="auto">
          <a:xfrm flipH="1">
            <a:off x="5675313" y="2408238"/>
            <a:ext cx="31750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76143" name="Line 22"/>
          <p:cNvSpPr>
            <a:spLocks noChangeShapeType="1"/>
          </p:cNvSpPr>
          <p:nvPr/>
        </p:nvSpPr>
        <p:spPr bwMode="auto">
          <a:xfrm flipH="1">
            <a:off x="6335713" y="4484688"/>
            <a:ext cx="277812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76144" name="Line 23"/>
          <p:cNvSpPr>
            <a:spLocks noChangeShapeType="1"/>
          </p:cNvSpPr>
          <p:nvPr/>
        </p:nvSpPr>
        <p:spPr bwMode="auto">
          <a:xfrm>
            <a:off x="5278438" y="5888038"/>
            <a:ext cx="277812" cy="52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17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43.UN02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pitchFamily="34" charset="0"/>
              </a:rPr>
              <a:t>Figure 43.UN03</a:t>
            </a:r>
          </a:p>
        </p:txBody>
      </p:sp>
      <p:pic>
        <p:nvPicPr>
          <p:cNvPr id="178178" name="Picture 20" descr="43_UN03AnsTest_Q8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766888"/>
            <a:ext cx="8548687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3" descr="43_02ImmunityOverview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475" y="136525"/>
            <a:ext cx="73834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5864225" y="254000"/>
            <a:ext cx="2193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 b="1"/>
              <a:t>Pathogens</a:t>
            </a:r>
            <a:br>
              <a:rPr lang="en-US" sz="1800" b="1"/>
            </a:br>
            <a:r>
              <a:rPr lang="en-US" sz="1800" b="1"/>
              <a:t>(such as bacteria,</a:t>
            </a:r>
            <a:br>
              <a:rPr lang="en-US" sz="1800" b="1"/>
            </a:br>
            <a:r>
              <a:rPr lang="en-US" sz="1800" b="1"/>
              <a:t>fungi, and viruses)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076325" y="1739900"/>
            <a:ext cx="20542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INNATE IMMUNITY</a:t>
            </a:r>
            <a:br>
              <a:rPr lang="en-US" sz="1800" b="1"/>
            </a:br>
            <a:r>
              <a:rPr lang="en-US" sz="1800" b="1"/>
              <a:t>(all animals)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050925" y="3454400"/>
            <a:ext cx="18891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• Rapid response</a:t>
            </a:r>
          </a:p>
        </p:txBody>
      </p:sp>
      <p:grpSp>
        <p:nvGrpSpPr>
          <p:cNvPr id="24581" name="Group 9"/>
          <p:cNvGrpSpPr>
            <a:grpSpLocks/>
          </p:cNvGrpSpPr>
          <p:nvPr/>
        </p:nvGrpSpPr>
        <p:grpSpPr bwMode="auto">
          <a:xfrm>
            <a:off x="1050925" y="2286000"/>
            <a:ext cx="3260725" cy="1041400"/>
            <a:chOff x="662" y="1440"/>
            <a:chExt cx="2054" cy="656"/>
          </a:xfrm>
        </p:grpSpPr>
        <p:sp>
          <p:nvSpPr>
            <p:cNvPr id="24596" name="Text Box 6"/>
            <p:cNvSpPr txBox="1">
              <a:spLocks noChangeArrowheads="1"/>
            </p:cNvSpPr>
            <p:nvPr/>
          </p:nvSpPr>
          <p:spPr bwMode="auto">
            <a:xfrm>
              <a:off x="758" y="1440"/>
              <a:ext cx="1958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/>
                <a:t>Recognition of traits shared</a:t>
              </a:r>
              <a:br>
                <a:rPr lang="en-US" sz="1800" b="1"/>
              </a:br>
              <a:r>
                <a:rPr lang="en-US" sz="1800" b="1"/>
                <a:t>by broad ranges of</a:t>
              </a:r>
              <a:br>
                <a:rPr lang="en-US" sz="1800" b="1"/>
              </a:br>
              <a:r>
                <a:rPr lang="en-US" sz="1800" b="1"/>
                <a:t>pathogens, using a small</a:t>
              </a:r>
              <a:br>
                <a:rPr lang="en-US" sz="1800" b="1"/>
              </a:br>
              <a:r>
                <a:rPr lang="en-US" sz="1800" b="1"/>
                <a:t>set of receptors</a:t>
              </a:r>
            </a:p>
          </p:txBody>
        </p:sp>
        <p:sp>
          <p:nvSpPr>
            <p:cNvPr id="24597" name="Text Box 8"/>
            <p:cNvSpPr txBox="1">
              <a:spLocks noChangeArrowheads="1"/>
            </p:cNvSpPr>
            <p:nvPr/>
          </p:nvSpPr>
          <p:spPr bwMode="auto">
            <a:xfrm>
              <a:off x="662" y="1448"/>
              <a:ext cx="11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/>
                <a:t>•</a:t>
              </a:r>
            </a:p>
          </p:txBody>
        </p:sp>
      </p:grpSp>
      <p:grpSp>
        <p:nvGrpSpPr>
          <p:cNvPr id="24582" name="Group 10"/>
          <p:cNvGrpSpPr>
            <a:grpSpLocks/>
          </p:cNvGrpSpPr>
          <p:nvPr/>
        </p:nvGrpSpPr>
        <p:grpSpPr bwMode="auto">
          <a:xfrm>
            <a:off x="1050925" y="5041900"/>
            <a:ext cx="3260725" cy="1041400"/>
            <a:chOff x="662" y="1440"/>
            <a:chExt cx="2054" cy="656"/>
          </a:xfrm>
        </p:grpSpPr>
        <p:sp>
          <p:nvSpPr>
            <p:cNvPr id="24594" name="Text Box 11"/>
            <p:cNvSpPr txBox="1">
              <a:spLocks noChangeArrowheads="1"/>
            </p:cNvSpPr>
            <p:nvPr/>
          </p:nvSpPr>
          <p:spPr bwMode="auto">
            <a:xfrm>
              <a:off x="758" y="1440"/>
              <a:ext cx="1958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/>
                <a:t>Recognition of traits </a:t>
              </a:r>
              <a:br>
                <a:rPr lang="en-US" sz="1800" b="1"/>
              </a:br>
              <a:r>
                <a:rPr lang="en-US" sz="1800" b="1"/>
                <a:t>specific to particular</a:t>
              </a:r>
              <a:br>
                <a:rPr lang="en-US" sz="1800" b="1"/>
              </a:br>
              <a:r>
                <a:rPr lang="en-US" sz="1800" b="1"/>
                <a:t>pathogens, using a vast</a:t>
              </a:r>
              <a:br>
                <a:rPr lang="en-US" sz="1800" b="1"/>
              </a:br>
              <a:r>
                <a:rPr lang="en-US" sz="1800" b="1"/>
                <a:t>array of receptors</a:t>
              </a:r>
            </a:p>
          </p:txBody>
        </p:sp>
        <p:sp>
          <p:nvSpPr>
            <p:cNvPr id="24595" name="Text Box 12"/>
            <p:cNvSpPr txBox="1">
              <a:spLocks noChangeArrowheads="1"/>
            </p:cNvSpPr>
            <p:nvPr/>
          </p:nvSpPr>
          <p:spPr bwMode="auto">
            <a:xfrm>
              <a:off x="662" y="1448"/>
              <a:ext cx="11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 b="1"/>
                <a:t>•</a:t>
              </a:r>
            </a:p>
          </p:txBody>
        </p:sp>
      </p:grpSp>
      <p:sp>
        <p:nvSpPr>
          <p:cNvPr id="24583" name="Text Box 13"/>
          <p:cNvSpPr txBox="1">
            <a:spLocks noChangeArrowheads="1"/>
          </p:cNvSpPr>
          <p:nvPr/>
        </p:nvSpPr>
        <p:spPr bwMode="auto">
          <a:xfrm>
            <a:off x="1050925" y="6197600"/>
            <a:ext cx="19907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• Slower response</a:t>
            </a:r>
          </a:p>
        </p:txBody>
      </p:sp>
      <p:sp>
        <p:nvSpPr>
          <p:cNvPr id="24584" name="Text Box 14"/>
          <p:cNvSpPr txBox="1">
            <a:spLocks noChangeArrowheads="1"/>
          </p:cNvSpPr>
          <p:nvPr/>
        </p:nvSpPr>
        <p:spPr bwMode="auto">
          <a:xfrm>
            <a:off x="4492625" y="1689100"/>
            <a:ext cx="18891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Barrier defenses:</a:t>
            </a:r>
          </a:p>
        </p:txBody>
      </p:sp>
      <p:sp>
        <p:nvSpPr>
          <p:cNvPr id="24585" name="Text Box 15"/>
          <p:cNvSpPr txBox="1">
            <a:spLocks noChangeArrowheads="1"/>
          </p:cNvSpPr>
          <p:nvPr/>
        </p:nvSpPr>
        <p:spPr bwMode="auto">
          <a:xfrm>
            <a:off x="4479925" y="1993900"/>
            <a:ext cx="22701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Skin</a:t>
            </a:r>
            <a:br>
              <a:rPr lang="en-US" sz="1800" b="1"/>
            </a:br>
            <a:r>
              <a:rPr lang="en-US" sz="1800" b="1"/>
              <a:t>Mucous membranes</a:t>
            </a:r>
            <a:br>
              <a:rPr lang="en-US" sz="1800" b="1"/>
            </a:br>
            <a:r>
              <a:rPr lang="en-US" sz="1800" b="1"/>
              <a:t>Secretions</a:t>
            </a:r>
          </a:p>
        </p:txBody>
      </p:sp>
      <p:sp>
        <p:nvSpPr>
          <p:cNvPr id="24586" name="Text Box 16"/>
          <p:cNvSpPr txBox="1">
            <a:spLocks noChangeArrowheads="1"/>
          </p:cNvSpPr>
          <p:nvPr/>
        </p:nvSpPr>
        <p:spPr bwMode="auto">
          <a:xfrm>
            <a:off x="4479925" y="2832100"/>
            <a:ext cx="2003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Internal defenses:</a:t>
            </a:r>
          </a:p>
        </p:txBody>
      </p:sp>
      <p:sp>
        <p:nvSpPr>
          <p:cNvPr id="24587" name="Text Box 17"/>
          <p:cNvSpPr txBox="1">
            <a:spLocks noChangeArrowheads="1"/>
          </p:cNvSpPr>
          <p:nvPr/>
        </p:nvSpPr>
        <p:spPr bwMode="auto">
          <a:xfrm>
            <a:off x="4492625" y="3136900"/>
            <a:ext cx="25749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Phagocytic cells</a:t>
            </a:r>
            <a:br>
              <a:rPr lang="en-US" sz="1800" b="1"/>
            </a:br>
            <a:r>
              <a:rPr lang="en-US" sz="1800" b="1"/>
              <a:t>Natural killer cells</a:t>
            </a:r>
            <a:br>
              <a:rPr lang="en-US" sz="1800" b="1"/>
            </a:br>
            <a:r>
              <a:rPr lang="en-US" sz="1800" b="1"/>
              <a:t>Antimicrobial proteins</a:t>
            </a:r>
            <a:br>
              <a:rPr lang="en-US" sz="1800" b="1"/>
            </a:br>
            <a:r>
              <a:rPr lang="en-US" sz="1800" b="1"/>
              <a:t>Inflammatory response</a:t>
            </a:r>
          </a:p>
        </p:txBody>
      </p:sp>
      <p:sp>
        <p:nvSpPr>
          <p:cNvPr id="24588" name="Text Box 18"/>
          <p:cNvSpPr txBox="1">
            <a:spLocks noChangeArrowheads="1"/>
          </p:cNvSpPr>
          <p:nvPr/>
        </p:nvSpPr>
        <p:spPr bwMode="auto">
          <a:xfrm>
            <a:off x="4492625" y="4432300"/>
            <a:ext cx="2130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Humoral response:</a:t>
            </a:r>
          </a:p>
        </p:txBody>
      </p:sp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4492625" y="4737100"/>
            <a:ext cx="2892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Antibodies defend against</a:t>
            </a:r>
            <a:br>
              <a:rPr lang="en-US" sz="1800" b="1"/>
            </a:br>
            <a:r>
              <a:rPr lang="en-US" sz="1800" b="1"/>
              <a:t>infection in body fluids.</a:t>
            </a:r>
          </a:p>
        </p:txBody>
      </p:sp>
      <p:sp>
        <p:nvSpPr>
          <p:cNvPr id="24590" name="Text Box 20"/>
          <p:cNvSpPr txBox="1">
            <a:spLocks noChangeArrowheads="1"/>
          </p:cNvSpPr>
          <p:nvPr/>
        </p:nvSpPr>
        <p:spPr bwMode="auto">
          <a:xfrm>
            <a:off x="4492625" y="5499100"/>
            <a:ext cx="2740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Cell-mediated response:</a:t>
            </a:r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4479925" y="5803900"/>
            <a:ext cx="33623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Cytotoxic cells defend</a:t>
            </a:r>
            <a:br>
              <a:rPr lang="en-US" sz="1800" b="1"/>
            </a:br>
            <a:r>
              <a:rPr lang="en-US" sz="1800" b="1"/>
              <a:t>against infection in body cells.</a:t>
            </a:r>
          </a:p>
        </p:txBody>
      </p:sp>
      <p:sp>
        <p:nvSpPr>
          <p:cNvPr id="24592" name="Text Box 22"/>
          <p:cNvSpPr txBox="1">
            <a:spLocks noChangeArrowheads="1"/>
          </p:cNvSpPr>
          <p:nvPr/>
        </p:nvSpPr>
        <p:spPr bwMode="auto">
          <a:xfrm>
            <a:off x="1063625" y="4483100"/>
            <a:ext cx="23717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ADAPTIVE IMMUNITY</a:t>
            </a:r>
            <a:br>
              <a:rPr lang="en-US" sz="1800" b="1"/>
            </a:br>
            <a:r>
              <a:rPr lang="en-US" sz="1800" b="1"/>
              <a:t>(vertebrates only)</a:t>
            </a:r>
          </a:p>
        </p:txBody>
      </p:sp>
      <p:sp>
        <p:nvSpPr>
          <p:cNvPr id="24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43.2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pic>
        <p:nvPicPr>
          <p:cNvPr id="278531" name="Picture 45" descr="figure_21_16_unlabeled"/>
          <p:cNvPicPr>
            <a:picLocks noChangeAspect="1" noChangeArrowheads="1"/>
          </p:cNvPicPr>
          <p:nvPr/>
        </p:nvPicPr>
        <p:blipFill>
          <a:blip r:embed="rId3" cstate="print"/>
          <a:srcRect b="4117"/>
          <a:stretch>
            <a:fillRect/>
          </a:stretch>
        </p:blipFill>
        <p:spPr bwMode="auto">
          <a:xfrm>
            <a:off x="1120775" y="228600"/>
            <a:ext cx="6956425" cy="61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94" name="Freeform 46"/>
          <p:cNvSpPr>
            <a:spLocks/>
          </p:cNvSpPr>
          <p:nvPr/>
        </p:nvSpPr>
        <p:spPr bwMode="auto">
          <a:xfrm>
            <a:off x="3081338" y="2009775"/>
            <a:ext cx="157162" cy="206375"/>
          </a:xfrm>
          <a:custGeom>
            <a:avLst/>
            <a:gdLst>
              <a:gd name="T0" fmla="*/ 0 w 102"/>
              <a:gd name="T1" fmla="*/ 134 h 134"/>
              <a:gd name="T2" fmla="*/ 22 w 102"/>
              <a:gd name="T3" fmla="*/ 0 h 134"/>
              <a:gd name="T4" fmla="*/ 102 w 102"/>
              <a:gd name="T5" fmla="*/ 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34">
                <a:moveTo>
                  <a:pt x="0" y="134"/>
                </a:moveTo>
                <a:lnTo>
                  <a:pt x="22" y="0"/>
                </a:lnTo>
                <a:lnTo>
                  <a:pt x="102" y="1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95" name="Freeform 47"/>
          <p:cNvSpPr>
            <a:spLocks/>
          </p:cNvSpPr>
          <p:nvPr/>
        </p:nvSpPr>
        <p:spPr bwMode="auto">
          <a:xfrm>
            <a:off x="2022475" y="2770188"/>
            <a:ext cx="385763" cy="500062"/>
          </a:xfrm>
          <a:custGeom>
            <a:avLst/>
            <a:gdLst>
              <a:gd name="T0" fmla="*/ 0 w 251"/>
              <a:gd name="T1" fmla="*/ 0 h 325"/>
              <a:gd name="T2" fmla="*/ 0 w 251"/>
              <a:gd name="T3" fmla="*/ 32 h 325"/>
              <a:gd name="T4" fmla="*/ 251 w 251"/>
              <a:gd name="T5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1" h="325">
                <a:moveTo>
                  <a:pt x="0" y="0"/>
                </a:moveTo>
                <a:lnTo>
                  <a:pt x="0" y="32"/>
                </a:lnTo>
                <a:lnTo>
                  <a:pt x="251" y="325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96" name="Freeform 48"/>
          <p:cNvSpPr>
            <a:spLocks/>
          </p:cNvSpPr>
          <p:nvPr/>
        </p:nvSpPr>
        <p:spPr bwMode="auto">
          <a:xfrm>
            <a:off x="4016375" y="3821113"/>
            <a:ext cx="366713" cy="187325"/>
          </a:xfrm>
          <a:custGeom>
            <a:avLst/>
            <a:gdLst>
              <a:gd name="T0" fmla="*/ 0 w 238"/>
              <a:gd name="T1" fmla="*/ 122 h 122"/>
              <a:gd name="T2" fmla="*/ 91 w 238"/>
              <a:gd name="T3" fmla="*/ 0 h 122"/>
              <a:gd name="T4" fmla="*/ 238 w 238"/>
              <a:gd name="T5" fmla="*/ 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8" h="122">
                <a:moveTo>
                  <a:pt x="0" y="122"/>
                </a:moveTo>
                <a:lnTo>
                  <a:pt x="91" y="0"/>
                </a:lnTo>
                <a:lnTo>
                  <a:pt x="238" y="2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97" name="Freeform 49"/>
          <p:cNvSpPr>
            <a:spLocks/>
          </p:cNvSpPr>
          <p:nvPr/>
        </p:nvSpPr>
        <p:spPr bwMode="auto">
          <a:xfrm>
            <a:off x="4846638" y="3829050"/>
            <a:ext cx="311150" cy="177800"/>
          </a:xfrm>
          <a:custGeom>
            <a:avLst/>
            <a:gdLst>
              <a:gd name="T0" fmla="*/ 0 w 203"/>
              <a:gd name="T1" fmla="*/ 0 h 115"/>
              <a:gd name="T2" fmla="*/ 173 w 203"/>
              <a:gd name="T3" fmla="*/ 0 h 115"/>
              <a:gd name="T4" fmla="*/ 203 w 203"/>
              <a:gd name="T5" fmla="*/ 11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" h="115">
                <a:moveTo>
                  <a:pt x="0" y="0"/>
                </a:moveTo>
                <a:lnTo>
                  <a:pt x="173" y="0"/>
                </a:lnTo>
                <a:lnTo>
                  <a:pt x="203" y="115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98" name="Freeform 50"/>
          <p:cNvSpPr>
            <a:spLocks/>
          </p:cNvSpPr>
          <p:nvPr/>
        </p:nvSpPr>
        <p:spPr bwMode="auto">
          <a:xfrm>
            <a:off x="5937250" y="2009775"/>
            <a:ext cx="201613" cy="225425"/>
          </a:xfrm>
          <a:custGeom>
            <a:avLst/>
            <a:gdLst>
              <a:gd name="T0" fmla="*/ 0 w 131"/>
              <a:gd name="T1" fmla="*/ 0 h 146"/>
              <a:gd name="T2" fmla="*/ 59 w 131"/>
              <a:gd name="T3" fmla="*/ 0 h 146"/>
              <a:gd name="T4" fmla="*/ 131 w 131"/>
              <a:gd name="T5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" h="146">
                <a:moveTo>
                  <a:pt x="0" y="0"/>
                </a:moveTo>
                <a:lnTo>
                  <a:pt x="59" y="0"/>
                </a:lnTo>
                <a:lnTo>
                  <a:pt x="131" y="146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99" name="Freeform 51"/>
          <p:cNvSpPr>
            <a:spLocks/>
          </p:cNvSpPr>
          <p:nvPr/>
        </p:nvSpPr>
        <p:spPr bwMode="auto">
          <a:xfrm>
            <a:off x="6824663" y="2762250"/>
            <a:ext cx="168275" cy="487363"/>
          </a:xfrm>
          <a:custGeom>
            <a:avLst/>
            <a:gdLst>
              <a:gd name="T0" fmla="*/ 109 w 109"/>
              <a:gd name="T1" fmla="*/ 0 h 317"/>
              <a:gd name="T2" fmla="*/ 109 w 109"/>
              <a:gd name="T3" fmla="*/ 40 h 317"/>
              <a:gd name="T4" fmla="*/ 0 w 109"/>
              <a:gd name="T5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9" h="317">
                <a:moveTo>
                  <a:pt x="109" y="0"/>
                </a:moveTo>
                <a:lnTo>
                  <a:pt x="109" y="40"/>
                </a:lnTo>
                <a:lnTo>
                  <a:pt x="0" y="317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700" name="Freeform 52"/>
          <p:cNvSpPr>
            <a:spLocks/>
          </p:cNvSpPr>
          <p:nvPr/>
        </p:nvSpPr>
        <p:spPr bwMode="auto">
          <a:xfrm>
            <a:off x="5240338" y="5684838"/>
            <a:ext cx="92075" cy="276225"/>
          </a:xfrm>
          <a:custGeom>
            <a:avLst/>
            <a:gdLst>
              <a:gd name="T0" fmla="*/ 59 w 60"/>
              <a:gd name="T1" fmla="*/ 0 h 179"/>
              <a:gd name="T2" fmla="*/ 0 w 60"/>
              <a:gd name="T3" fmla="*/ 0 h 179"/>
              <a:gd name="T4" fmla="*/ 0 w 60"/>
              <a:gd name="T5" fmla="*/ 179 h 179"/>
              <a:gd name="T6" fmla="*/ 60 w 60"/>
              <a:gd name="T7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" h="179">
                <a:moveTo>
                  <a:pt x="59" y="0"/>
                </a:moveTo>
                <a:lnTo>
                  <a:pt x="0" y="0"/>
                </a:lnTo>
                <a:lnTo>
                  <a:pt x="0" y="179"/>
                </a:lnTo>
                <a:lnTo>
                  <a:pt x="60" y="179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8539" name="Line 53"/>
          <p:cNvSpPr>
            <a:spLocks noChangeShapeType="1"/>
          </p:cNvSpPr>
          <p:nvPr/>
        </p:nvSpPr>
        <p:spPr bwMode="auto">
          <a:xfrm>
            <a:off x="4800600" y="5824538"/>
            <a:ext cx="4397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7702" name="Freeform 54"/>
          <p:cNvSpPr>
            <a:spLocks/>
          </p:cNvSpPr>
          <p:nvPr/>
        </p:nvSpPr>
        <p:spPr bwMode="auto">
          <a:xfrm>
            <a:off x="3836988" y="5681663"/>
            <a:ext cx="90487" cy="274637"/>
          </a:xfrm>
          <a:custGeom>
            <a:avLst/>
            <a:gdLst>
              <a:gd name="T0" fmla="*/ 0 w 59"/>
              <a:gd name="T1" fmla="*/ 2 h 178"/>
              <a:gd name="T2" fmla="*/ 59 w 59"/>
              <a:gd name="T3" fmla="*/ 0 h 178"/>
              <a:gd name="T4" fmla="*/ 59 w 59"/>
              <a:gd name="T5" fmla="*/ 176 h 178"/>
              <a:gd name="T6" fmla="*/ 1 w 59"/>
              <a:gd name="T7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" h="178">
                <a:moveTo>
                  <a:pt x="0" y="2"/>
                </a:moveTo>
                <a:lnTo>
                  <a:pt x="59" y="0"/>
                </a:lnTo>
                <a:lnTo>
                  <a:pt x="59" y="176"/>
                </a:lnTo>
                <a:lnTo>
                  <a:pt x="1" y="178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8541" name="Line 55"/>
          <p:cNvSpPr>
            <a:spLocks noChangeShapeType="1"/>
          </p:cNvSpPr>
          <p:nvPr/>
        </p:nvSpPr>
        <p:spPr bwMode="auto">
          <a:xfrm>
            <a:off x="3927475" y="5824538"/>
            <a:ext cx="419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78542" name="Rectangle 56"/>
          <p:cNvSpPr>
            <a:spLocks noChangeArrowheads="1"/>
          </p:cNvSpPr>
          <p:nvPr/>
        </p:nvSpPr>
        <p:spPr bwMode="auto">
          <a:xfrm>
            <a:off x="1135063" y="280988"/>
            <a:ext cx="119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latin typeface="Arial" pitchFamily="34" charset="0"/>
              </a:rPr>
              <a:t>Adaptive defenses</a:t>
            </a:r>
          </a:p>
        </p:txBody>
      </p:sp>
      <p:sp>
        <p:nvSpPr>
          <p:cNvPr id="278543" name="Rectangle 57"/>
          <p:cNvSpPr>
            <a:spLocks noChangeArrowheads="1"/>
          </p:cNvSpPr>
          <p:nvPr/>
        </p:nvSpPr>
        <p:spPr bwMode="auto">
          <a:xfrm>
            <a:off x="2387600" y="274638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latin typeface="Arial" pitchFamily="34" charset="0"/>
              </a:rPr>
              <a:t>Cellular immunity</a:t>
            </a:r>
          </a:p>
        </p:txBody>
      </p:sp>
      <p:sp>
        <p:nvSpPr>
          <p:cNvPr id="278544" name="Rectangle 58"/>
          <p:cNvSpPr>
            <a:spLocks noChangeArrowheads="1"/>
          </p:cNvSpPr>
          <p:nvPr/>
        </p:nvSpPr>
        <p:spPr bwMode="auto">
          <a:xfrm>
            <a:off x="4184650" y="836613"/>
            <a:ext cx="81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900">
                <a:latin typeface="Arial" pitchFamily="34" charset="0"/>
              </a:rPr>
              <a:t>Immature</a:t>
            </a:r>
          </a:p>
          <a:p>
            <a:pPr>
              <a:lnSpc>
                <a:spcPct val="90000"/>
              </a:lnSpc>
            </a:pPr>
            <a:r>
              <a:rPr lang="en-US" altLang="en-US" sz="900">
                <a:latin typeface="Arial" pitchFamily="34" charset="0"/>
              </a:rPr>
              <a:t>lymphocyte</a:t>
            </a:r>
          </a:p>
        </p:txBody>
      </p:sp>
      <p:sp>
        <p:nvSpPr>
          <p:cNvPr id="278545" name="Rectangle 59"/>
          <p:cNvSpPr>
            <a:spLocks noChangeArrowheads="1"/>
          </p:cNvSpPr>
          <p:nvPr/>
        </p:nvSpPr>
        <p:spPr bwMode="auto">
          <a:xfrm>
            <a:off x="3940175" y="1125538"/>
            <a:ext cx="1282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latin typeface="Arial Black" pitchFamily="34" charset="0"/>
              </a:rPr>
              <a:t>Red bone marrow</a:t>
            </a:r>
          </a:p>
        </p:txBody>
      </p:sp>
      <p:sp>
        <p:nvSpPr>
          <p:cNvPr id="278546" name="Rectangle 60"/>
          <p:cNvSpPr>
            <a:spLocks noChangeArrowheads="1"/>
          </p:cNvSpPr>
          <p:nvPr/>
        </p:nvSpPr>
        <p:spPr bwMode="auto">
          <a:xfrm>
            <a:off x="3167063" y="1903413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900">
                <a:latin typeface="Arial" pitchFamily="34" charset="0"/>
              </a:rPr>
              <a:t>T cell</a:t>
            </a:r>
          </a:p>
          <a:p>
            <a:pPr>
              <a:lnSpc>
                <a:spcPct val="90000"/>
              </a:lnSpc>
            </a:pPr>
            <a:r>
              <a:rPr lang="en-US" altLang="en-US" sz="900">
                <a:latin typeface="Arial" pitchFamily="34" charset="0"/>
              </a:rPr>
              <a:t>receptor</a:t>
            </a:r>
          </a:p>
        </p:txBody>
      </p:sp>
      <p:sp>
        <p:nvSpPr>
          <p:cNvPr id="278547" name="Rectangle 61"/>
          <p:cNvSpPr>
            <a:spLocks noChangeArrowheads="1"/>
          </p:cNvSpPr>
          <p:nvPr/>
        </p:nvSpPr>
        <p:spPr bwMode="auto">
          <a:xfrm>
            <a:off x="4257675" y="2084388"/>
            <a:ext cx="768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latin typeface="Arial" pitchFamily="34" charset="0"/>
              </a:rPr>
              <a:t>Maturation</a:t>
            </a:r>
          </a:p>
        </p:txBody>
      </p:sp>
      <p:sp>
        <p:nvSpPr>
          <p:cNvPr id="278548" name="Rectangle 62"/>
          <p:cNvSpPr>
            <a:spLocks noChangeArrowheads="1"/>
          </p:cNvSpPr>
          <p:nvPr/>
        </p:nvSpPr>
        <p:spPr bwMode="auto">
          <a:xfrm>
            <a:off x="5507038" y="1903413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900">
                <a:latin typeface="Arial" pitchFamily="34" charset="0"/>
              </a:rPr>
              <a:t>T cell</a:t>
            </a:r>
          </a:p>
          <a:p>
            <a:pPr>
              <a:lnSpc>
                <a:spcPct val="90000"/>
              </a:lnSpc>
            </a:pPr>
            <a:r>
              <a:rPr lang="en-US" altLang="en-US" sz="900">
                <a:latin typeface="Arial" pitchFamily="34" charset="0"/>
              </a:rPr>
              <a:t>receptor</a:t>
            </a:r>
          </a:p>
        </p:txBody>
      </p:sp>
      <p:sp>
        <p:nvSpPr>
          <p:cNvPr id="278549" name="Rectangle 63"/>
          <p:cNvSpPr>
            <a:spLocks noChangeArrowheads="1"/>
          </p:cNvSpPr>
          <p:nvPr/>
        </p:nvSpPr>
        <p:spPr bwMode="auto">
          <a:xfrm>
            <a:off x="1604963" y="2384425"/>
            <a:ext cx="11684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900">
                <a:latin typeface="Arial" pitchFamily="34" charset="0"/>
              </a:rPr>
              <a:t>Class II MHC</a:t>
            </a:r>
          </a:p>
          <a:p>
            <a:pPr>
              <a:lnSpc>
                <a:spcPct val="85000"/>
              </a:lnSpc>
            </a:pPr>
            <a:r>
              <a:rPr lang="en-US" altLang="en-US" sz="900">
                <a:latin typeface="Arial" pitchFamily="34" charset="0"/>
              </a:rPr>
              <a:t>protein displaying</a:t>
            </a:r>
          </a:p>
          <a:p>
            <a:pPr>
              <a:lnSpc>
                <a:spcPct val="85000"/>
              </a:lnSpc>
            </a:pPr>
            <a:r>
              <a:rPr lang="en-US" altLang="en-US" sz="900">
                <a:latin typeface="Arial" pitchFamily="34" charset="0"/>
              </a:rPr>
              <a:t>antigen</a:t>
            </a:r>
          </a:p>
        </p:txBody>
      </p:sp>
      <p:sp>
        <p:nvSpPr>
          <p:cNvPr id="278550" name="Rectangle 64"/>
          <p:cNvSpPr>
            <a:spLocks noChangeArrowheads="1"/>
          </p:cNvSpPr>
          <p:nvPr/>
        </p:nvSpPr>
        <p:spPr bwMode="auto">
          <a:xfrm>
            <a:off x="2668588" y="2446338"/>
            <a:ext cx="4127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900">
                <a:latin typeface="Arial" pitchFamily="34" charset="0"/>
              </a:rPr>
              <a:t>CD4</a:t>
            </a:r>
          </a:p>
          <a:p>
            <a:pPr>
              <a:lnSpc>
                <a:spcPct val="85000"/>
              </a:lnSpc>
            </a:pPr>
            <a:r>
              <a:rPr lang="en-US" altLang="en-US" sz="900">
                <a:latin typeface="Arial" pitchFamily="34" charset="0"/>
              </a:rPr>
              <a:t>cell</a:t>
            </a:r>
          </a:p>
        </p:txBody>
      </p:sp>
      <p:sp>
        <p:nvSpPr>
          <p:cNvPr id="278551" name="Rectangle 65"/>
          <p:cNvSpPr>
            <a:spLocks noChangeArrowheads="1"/>
          </p:cNvSpPr>
          <p:nvPr/>
        </p:nvSpPr>
        <p:spPr bwMode="auto">
          <a:xfrm>
            <a:off x="4308475" y="2636838"/>
            <a:ext cx="673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latin typeface="Arial Black" pitchFamily="34" charset="0"/>
              </a:rPr>
              <a:t>Thymus</a:t>
            </a:r>
          </a:p>
        </p:txBody>
      </p:sp>
      <p:sp>
        <p:nvSpPr>
          <p:cNvPr id="278552" name="Rectangle 66"/>
          <p:cNvSpPr>
            <a:spLocks noChangeArrowheads="1"/>
          </p:cNvSpPr>
          <p:nvPr/>
        </p:nvSpPr>
        <p:spPr bwMode="auto">
          <a:xfrm>
            <a:off x="6170613" y="2386013"/>
            <a:ext cx="41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900">
                <a:latin typeface="Arial" pitchFamily="34" charset="0"/>
              </a:rPr>
              <a:t>CD8</a:t>
            </a:r>
          </a:p>
          <a:p>
            <a:pPr>
              <a:lnSpc>
                <a:spcPct val="90000"/>
              </a:lnSpc>
            </a:pPr>
            <a:r>
              <a:rPr lang="en-US" altLang="en-US" sz="900">
                <a:latin typeface="Arial" pitchFamily="34" charset="0"/>
              </a:rPr>
              <a:t>cell</a:t>
            </a:r>
          </a:p>
        </p:txBody>
      </p:sp>
      <p:sp>
        <p:nvSpPr>
          <p:cNvPr id="278553" name="Rectangle 67"/>
          <p:cNvSpPr>
            <a:spLocks noChangeArrowheads="1"/>
          </p:cNvSpPr>
          <p:nvPr/>
        </p:nvSpPr>
        <p:spPr bwMode="auto">
          <a:xfrm>
            <a:off x="6578600" y="2379663"/>
            <a:ext cx="11684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900">
                <a:latin typeface="Arial" pitchFamily="34" charset="0"/>
              </a:rPr>
              <a:t>Class I MHC</a:t>
            </a:r>
          </a:p>
          <a:p>
            <a:pPr>
              <a:lnSpc>
                <a:spcPct val="85000"/>
              </a:lnSpc>
            </a:pPr>
            <a:r>
              <a:rPr lang="en-US" altLang="en-US" sz="900">
                <a:latin typeface="Arial" pitchFamily="34" charset="0"/>
              </a:rPr>
              <a:t>protein displaying</a:t>
            </a:r>
          </a:p>
          <a:p>
            <a:pPr>
              <a:lnSpc>
                <a:spcPct val="85000"/>
              </a:lnSpc>
            </a:pPr>
            <a:r>
              <a:rPr lang="en-US" altLang="en-US" sz="900">
                <a:latin typeface="Arial" pitchFamily="34" charset="0"/>
              </a:rPr>
              <a:t>antigen</a:t>
            </a:r>
          </a:p>
        </p:txBody>
      </p:sp>
      <p:sp>
        <p:nvSpPr>
          <p:cNvPr id="278554" name="Rectangle 68"/>
          <p:cNvSpPr>
            <a:spLocks noChangeArrowheads="1"/>
          </p:cNvSpPr>
          <p:nvPr/>
        </p:nvSpPr>
        <p:spPr bwMode="auto">
          <a:xfrm>
            <a:off x="3411538" y="3108325"/>
            <a:ext cx="73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latin typeface="Arial" pitchFamily="34" charset="0"/>
              </a:rPr>
              <a:t>Activation</a:t>
            </a:r>
          </a:p>
        </p:txBody>
      </p:sp>
      <p:sp>
        <p:nvSpPr>
          <p:cNvPr id="278555" name="Rectangle 69"/>
          <p:cNvSpPr>
            <a:spLocks noChangeArrowheads="1"/>
          </p:cNvSpPr>
          <p:nvPr/>
        </p:nvSpPr>
        <p:spPr bwMode="auto">
          <a:xfrm>
            <a:off x="5091113" y="3111500"/>
            <a:ext cx="736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latin typeface="Arial" pitchFamily="34" charset="0"/>
              </a:rPr>
              <a:t>Activation</a:t>
            </a:r>
          </a:p>
        </p:txBody>
      </p:sp>
      <p:sp>
        <p:nvSpPr>
          <p:cNvPr id="278556" name="Rectangle 70"/>
          <p:cNvSpPr>
            <a:spLocks noChangeArrowheads="1"/>
          </p:cNvSpPr>
          <p:nvPr/>
        </p:nvSpPr>
        <p:spPr bwMode="auto">
          <a:xfrm>
            <a:off x="1784350" y="3614738"/>
            <a:ext cx="96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900">
                <a:latin typeface="Arial" pitchFamily="34" charset="0"/>
              </a:rPr>
              <a:t>APC</a:t>
            </a:r>
          </a:p>
          <a:p>
            <a:pPr>
              <a:lnSpc>
                <a:spcPct val="90000"/>
              </a:lnSpc>
            </a:pPr>
            <a:r>
              <a:rPr lang="en-US" altLang="en-US" sz="900">
                <a:latin typeface="Arial" pitchFamily="34" charset="0"/>
              </a:rPr>
              <a:t>(dendritic cell)</a:t>
            </a:r>
          </a:p>
        </p:txBody>
      </p:sp>
      <p:sp>
        <p:nvSpPr>
          <p:cNvPr id="278557" name="Rectangle 71"/>
          <p:cNvSpPr>
            <a:spLocks noChangeArrowheads="1"/>
          </p:cNvSpPr>
          <p:nvPr/>
        </p:nvSpPr>
        <p:spPr bwMode="auto">
          <a:xfrm>
            <a:off x="6837363" y="3722688"/>
            <a:ext cx="96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900">
                <a:latin typeface="Arial" pitchFamily="34" charset="0"/>
              </a:rPr>
              <a:t>APC</a:t>
            </a:r>
          </a:p>
          <a:p>
            <a:pPr>
              <a:lnSpc>
                <a:spcPct val="90000"/>
              </a:lnSpc>
            </a:pPr>
            <a:r>
              <a:rPr lang="en-US" altLang="en-US" sz="900">
                <a:latin typeface="Arial" pitchFamily="34" charset="0"/>
              </a:rPr>
              <a:t>(dendritic cell)</a:t>
            </a:r>
          </a:p>
        </p:txBody>
      </p:sp>
      <p:sp>
        <p:nvSpPr>
          <p:cNvPr id="278558" name="Rectangle 72"/>
          <p:cNvSpPr>
            <a:spLocks noChangeArrowheads="1"/>
          </p:cNvSpPr>
          <p:nvPr/>
        </p:nvSpPr>
        <p:spPr bwMode="auto">
          <a:xfrm>
            <a:off x="4316413" y="3716338"/>
            <a:ext cx="62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900">
                <a:latin typeface="Arial" pitchFamily="34" charset="0"/>
              </a:rPr>
              <a:t>Memory</a:t>
            </a:r>
          </a:p>
          <a:p>
            <a:pPr>
              <a:lnSpc>
                <a:spcPct val="90000"/>
              </a:lnSpc>
            </a:pPr>
            <a:r>
              <a:rPr lang="en-US" altLang="en-US" sz="900">
                <a:latin typeface="Arial" pitchFamily="34" charset="0"/>
              </a:rPr>
              <a:t>cells</a:t>
            </a:r>
          </a:p>
        </p:txBody>
      </p:sp>
      <p:sp>
        <p:nvSpPr>
          <p:cNvPr id="278559" name="Rectangle 73"/>
          <p:cNvSpPr>
            <a:spLocks noChangeArrowheads="1"/>
          </p:cNvSpPr>
          <p:nvPr/>
        </p:nvSpPr>
        <p:spPr bwMode="auto">
          <a:xfrm>
            <a:off x="3702050" y="4171950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latin typeface="Arial" pitchFamily="34" charset="0"/>
              </a:rPr>
              <a:t>CD4</a:t>
            </a:r>
          </a:p>
        </p:txBody>
      </p:sp>
      <p:sp>
        <p:nvSpPr>
          <p:cNvPr id="278560" name="Rectangle 74"/>
          <p:cNvSpPr>
            <a:spLocks noChangeArrowheads="1"/>
          </p:cNvSpPr>
          <p:nvPr/>
        </p:nvSpPr>
        <p:spPr bwMode="auto">
          <a:xfrm>
            <a:off x="5091113" y="4171950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latin typeface="Arial" pitchFamily="34" charset="0"/>
              </a:rPr>
              <a:t>CD8</a:t>
            </a:r>
          </a:p>
        </p:txBody>
      </p:sp>
      <p:sp>
        <p:nvSpPr>
          <p:cNvPr id="278561" name="Rectangle 75"/>
          <p:cNvSpPr>
            <a:spLocks noChangeArrowheads="1"/>
          </p:cNvSpPr>
          <p:nvPr/>
        </p:nvSpPr>
        <p:spPr bwMode="auto">
          <a:xfrm>
            <a:off x="1154113" y="4986338"/>
            <a:ext cx="12827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900">
                <a:latin typeface="Arial" pitchFamily="34" charset="0"/>
              </a:rPr>
              <a:t>CD4 cells become</a:t>
            </a:r>
          </a:p>
          <a:p>
            <a:pPr>
              <a:lnSpc>
                <a:spcPct val="85000"/>
              </a:lnSpc>
            </a:pPr>
            <a:r>
              <a:rPr lang="en-US" altLang="en-US" sz="900">
                <a:latin typeface="Arial" pitchFamily="34" charset="0"/>
              </a:rPr>
              <a:t>either </a:t>
            </a:r>
            <a:r>
              <a:rPr lang="en-US" altLang="en-US" sz="900">
                <a:latin typeface="Arial Black" pitchFamily="34" charset="0"/>
              </a:rPr>
              <a:t>helper T</a:t>
            </a:r>
          </a:p>
          <a:p>
            <a:pPr>
              <a:lnSpc>
                <a:spcPct val="85000"/>
              </a:lnSpc>
            </a:pPr>
            <a:r>
              <a:rPr lang="en-US" altLang="en-US" sz="900">
                <a:latin typeface="Arial Black" pitchFamily="34" charset="0"/>
              </a:rPr>
              <a:t>cells</a:t>
            </a:r>
            <a:r>
              <a:rPr lang="en-US" altLang="en-US" sz="900">
                <a:latin typeface="Arial" pitchFamily="34" charset="0"/>
              </a:rPr>
              <a:t> or</a:t>
            </a:r>
          </a:p>
          <a:p>
            <a:pPr>
              <a:lnSpc>
                <a:spcPct val="85000"/>
              </a:lnSpc>
            </a:pPr>
            <a:r>
              <a:rPr lang="en-US" altLang="en-US" sz="900">
                <a:latin typeface="Arial Black" pitchFamily="34" charset="0"/>
              </a:rPr>
              <a:t>regulatory T cells</a:t>
            </a:r>
          </a:p>
        </p:txBody>
      </p:sp>
      <p:sp>
        <p:nvSpPr>
          <p:cNvPr id="278562" name="Rectangle 76"/>
          <p:cNvSpPr>
            <a:spLocks noChangeArrowheads="1"/>
          </p:cNvSpPr>
          <p:nvPr/>
        </p:nvSpPr>
        <p:spPr bwMode="auto">
          <a:xfrm>
            <a:off x="4214813" y="5008563"/>
            <a:ext cx="9017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900">
                <a:latin typeface="Arial Black" pitchFamily="34" charset="0"/>
              </a:rPr>
              <a:t>Lymphoid</a:t>
            </a:r>
          </a:p>
          <a:p>
            <a:pPr>
              <a:lnSpc>
                <a:spcPct val="85000"/>
              </a:lnSpc>
            </a:pPr>
            <a:r>
              <a:rPr lang="en-US" altLang="en-US" sz="900">
                <a:latin typeface="Arial Black" pitchFamily="34" charset="0"/>
              </a:rPr>
              <a:t>tissues and</a:t>
            </a:r>
          </a:p>
          <a:p>
            <a:pPr>
              <a:lnSpc>
                <a:spcPct val="85000"/>
              </a:lnSpc>
            </a:pPr>
            <a:r>
              <a:rPr lang="en-US" altLang="en-US" sz="900">
                <a:latin typeface="Arial Black" pitchFamily="34" charset="0"/>
              </a:rPr>
              <a:t>organs</a:t>
            </a:r>
          </a:p>
        </p:txBody>
      </p:sp>
      <p:sp>
        <p:nvSpPr>
          <p:cNvPr id="278563" name="Rectangle 77"/>
          <p:cNvSpPr>
            <a:spLocks noChangeArrowheads="1"/>
          </p:cNvSpPr>
          <p:nvPr/>
        </p:nvSpPr>
        <p:spPr bwMode="auto">
          <a:xfrm>
            <a:off x="6904038" y="5054600"/>
            <a:ext cx="11620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900">
                <a:latin typeface="Arial" pitchFamily="34" charset="0"/>
              </a:rPr>
              <a:t>CD8 cells become</a:t>
            </a:r>
          </a:p>
          <a:p>
            <a:pPr>
              <a:lnSpc>
                <a:spcPct val="85000"/>
              </a:lnSpc>
            </a:pPr>
            <a:r>
              <a:rPr lang="en-US" altLang="en-US" sz="900">
                <a:latin typeface="Arial Black" pitchFamily="34" charset="0"/>
              </a:rPr>
              <a:t>cytotoxic T</a:t>
            </a:r>
          </a:p>
          <a:p>
            <a:pPr>
              <a:lnSpc>
                <a:spcPct val="85000"/>
              </a:lnSpc>
            </a:pPr>
            <a:r>
              <a:rPr lang="en-US" altLang="en-US" sz="900">
                <a:latin typeface="Arial Black" pitchFamily="34" charset="0"/>
              </a:rPr>
              <a:t>cells</a:t>
            </a:r>
            <a:endParaRPr lang="en-US" altLang="en-US" sz="900">
              <a:latin typeface="Arial" pitchFamily="34" charset="0"/>
            </a:endParaRPr>
          </a:p>
        </p:txBody>
      </p:sp>
      <p:sp>
        <p:nvSpPr>
          <p:cNvPr id="278564" name="Rectangle 78"/>
          <p:cNvSpPr>
            <a:spLocks noChangeArrowheads="1"/>
          </p:cNvSpPr>
          <p:nvPr/>
        </p:nvSpPr>
        <p:spPr bwMode="auto">
          <a:xfrm>
            <a:off x="4278313" y="5735638"/>
            <a:ext cx="6159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900">
                <a:latin typeface="Arial" pitchFamily="34" charset="0"/>
              </a:rPr>
              <a:t>Effector</a:t>
            </a:r>
          </a:p>
          <a:p>
            <a:pPr>
              <a:lnSpc>
                <a:spcPct val="85000"/>
              </a:lnSpc>
            </a:pPr>
            <a:r>
              <a:rPr lang="en-US" altLang="en-US" sz="900">
                <a:latin typeface="Arial" pitchFamily="34" charset="0"/>
              </a:rPr>
              <a:t>cells</a:t>
            </a:r>
          </a:p>
        </p:txBody>
      </p:sp>
      <p:sp>
        <p:nvSpPr>
          <p:cNvPr id="278565" name="Rectangle 79"/>
          <p:cNvSpPr>
            <a:spLocks noChangeArrowheads="1"/>
          </p:cNvSpPr>
          <p:nvPr/>
        </p:nvSpPr>
        <p:spPr bwMode="auto">
          <a:xfrm>
            <a:off x="4065588" y="6135688"/>
            <a:ext cx="1028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latin typeface="Arial Black" pitchFamily="34" charset="0"/>
              </a:rPr>
              <a:t>Blood plasma</a:t>
            </a:r>
          </a:p>
        </p:txBody>
      </p:sp>
      <p:sp>
        <p:nvSpPr>
          <p:cNvPr id="278566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altLang="en-US" sz="1200" b="1">
                <a:latin typeface="Arial" pitchFamily="34" charset="0"/>
                <a:cs typeface="Arial" pitchFamily="34" charset="0"/>
              </a:rPr>
              <a:t>Figure 21.16  Major types of T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6" descr="table_21_3_labeled"/>
          <p:cNvPicPr>
            <a:picLocks noChangeAspect="1" noChangeArrowheads="1"/>
          </p:cNvPicPr>
          <p:nvPr/>
        </p:nvPicPr>
        <p:blipFill>
          <a:blip r:embed="rId3" cstate="print"/>
          <a:srcRect b="2896"/>
          <a:stretch>
            <a:fillRect/>
          </a:stretch>
        </p:blipFill>
        <p:spPr bwMode="auto">
          <a:xfrm>
            <a:off x="1714500" y="198438"/>
            <a:ext cx="6402388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200" smtClean="0">
                <a:solidFill>
                  <a:schemeClr val="tx1"/>
                </a:solidFill>
              </a:rPr>
              <a:t>Table 21.3  Overview of B and T Lymphocytes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Antigens</a:t>
            </a:r>
          </a:p>
        </p:txBody>
      </p:sp>
      <p:sp>
        <p:nvSpPr>
          <p:cNvPr id="921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Substances that can mobilize adaptive defenses and provoke an immune response</a:t>
            </a:r>
          </a:p>
          <a:p>
            <a:pPr eaLnBrk="1" hangingPunct="1"/>
            <a:r>
              <a:rPr lang="en-US" altLang="en-US" smtClean="0"/>
              <a:t>Targets of all adaptive immune responses</a:t>
            </a:r>
          </a:p>
          <a:p>
            <a:pPr eaLnBrk="1" hangingPunct="1"/>
            <a:r>
              <a:rPr lang="en-US" altLang="en-US" smtClean="0"/>
              <a:t>Most are large, complex molecules not normally found in body (nonself)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Complete Antigens</a:t>
            </a:r>
          </a:p>
        </p:txBody>
      </p:sp>
      <p:sp>
        <p:nvSpPr>
          <p:cNvPr id="942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Important functional properties</a:t>
            </a:r>
          </a:p>
          <a:p>
            <a:pPr lvl="1" eaLnBrk="1" hangingPunct="1"/>
            <a:r>
              <a:rPr lang="en-US" altLang="en-US" b="1" dirty="0" smtClean="0"/>
              <a:t>Immunogenicity:</a:t>
            </a:r>
            <a:r>
              <a:rPr lang="en-US" altLang="en-US" dirty="0" smtClean="0"/>
              <a:t> ability to stimulate proliferation of specific lymphocytes</a:t>
            </a:r>
          </a:p>
          <a:p>
            <a:pPr lvl="1" eaLnBrk="1" hangingPunct="1"/>
            <a:r>
              <a:rPr lang="en-US" altLang="en-US" b="1" dirty="0" smtClean="0"/>
              <a:t>Reactivity:</a:t>
            </a:r>
            <a:r>
              <a:rPr lang="en-US" altLang="en-US" dirty="0" smtClean="0"/>
              <a:t> ability to react with activated lymphocytes and antibodies released by immunogenic reactions </a:t>
            </a:r>
          </a:p>
          <a:p>
            <a:pPr eaLnBrk="1" hangingPunct="1"/>
            <a:r>
              <a:rPr lang="en-US" altLang="en-US" dirty="0" smtClean="0"/>
              <a:t>Examples: foreign protein, polysaccharides, lipids, and nucleic acids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Haptens</a:t>
            </a:r>
            <a:r>
              <a:rPr lang="en-US" altLang="en-US" dirty="0" smtClean="0"/>
              <a:t> (Incomplete Antigens)</a:t>
            </a:r>
          </a:p>
        </p:txBody>
      </p:sp>
      <p:sp>
        <p:nvSpPr>
          <p:cNvPr id="9626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Small molecules (</a:t>
            </a:r>
            <a:r>
              <a:rPr lang="en-US" altLang="en-US" b="1" dirty="0" err="1" smtClean="0"/>
              <a:t>haptens</a:t>
            </a:r>
            <a:r>
              <a:rPr lang="en-US" altLang="en-US" dirty="0" smtClean="0"/>
              <a:t>) not immunogenic by themselves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E.g., peptides, nucleotides, some hormones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May be immunogenic if attached to body proteins and combination is marked foreign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Cause immune system to mount harmful attack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Examples: poison ivy, animal dander, detergents, and cosmetics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Antigenic Determinants</a:t>
            </a:r>
          </a:p>
        </p:txBody>
      </p:sp>
      <p:sp>
        <p:nvSpPr>
          <p:cNvPr id="9830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Only certain parts (</a:t>
            </a:r>
            <a:r>
              <a:rPr lang="en-US" altLang="en-US" b="1" smtClean="0"/>
              <a:t>antigenic determinants</a:t>
            </a:r>
            <a:r>
              <a:rPr lang="en-US" altLang="en-US" smtClean="0"/>
              <a:t>) of entire antigen are immunogenic</a:t>
            </a:r>
          </a:p>
          <a:p>
            <a:pPr eaLnBrk="1" hangingPunct="1"/>
            <a:r>
              <a:rPr lang="en-US" altLang="en-US" smtClean="0"/>
              <a:t>Antibodies and lymphocyte receptors bind to them as enzyme binds substrate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Antigenic Determinants</a:t>
            </a:r>
          </a:p>
        </p:txBody>
      </p:sp>
      <p:sp>
        <p:nvSpPr>
          <p:cNvPr id="10035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Most naturally occurring antigens have numerous antigenic determinants that</a:t>
            </a:r>
          </a:p>
          <a:p>
            <a:pPr lvl="1" eaLnBrk="1" hangingPunct="1"/>
            <a:r>
              <a:rPr lang="en-US" altLang="en-US" dirty="0" smtClean="0"/>
              <a:t>Mobilize several different lymphocyte populations</a:t>
            </a:r>
          </a:p>
          <a:p>
            <a:pPr lvl="1" eaLnBrk="1" hangingPunct="1"/>
            <a:r>
              <a:rPr lang="en-US" altLang="en-US" dirty="0" smtClean="0"/>
              <a:t>Form different kinds of antibodies against them</a:t>
            </a:r>
          </a:p>
          <a:p>
            <a:pPr eaLnBrk="1" hangingPunct="1"/>
            <a:r>
              <a:rPr lang="en-US" altLang="en-US" dirty="0" smtClean="0"/>
              <a:t>Large, chemically simple molecules (e.g., plastics) have little or no immunogenicity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altLang="en-US" sz="1200" smtClean="0">
                <a:solidFill>
                  <a:schemeClr val="tx1"/>
                </a:solidFill>
              </a:rPr>
              <a:t>Figure 21.7  Most antigens have several different antigenic determinants.</a:t>
            </a:r>
            <a:endParaRPr lang="en-US" altLang="en-US" sz="1800" b="0" smtClean="0"/>
          </a:p>
        </p:txBody>
      </p:sp>
      <p:pic>
        <p:nvPicPr>
          <p:cNvPr id="102404" name="Picture 22" descr="figure_21_07_unlabeled"/>
          <p:cNvPicPr>
            <a:picLocks noChangeAspect="1" noChangeArrowheads="1"/>
          </p:cNvPicPr>
          <p:nvPr/>
        </p:nvPicPr>
        <p:blipFill>
          <a:blip r:embed="rId3" cstate="print"/>
          <a:srcRect b="4707"/>
          <a:stretch>
            <a:fillRect/>
          </a:stretch>
        </p:blipFill>
        <p:spPr bwMode="auto">
          <a:xfrm>
            <a:off x="273050" y="1270000"/>
            <a:ext cx="85979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Rectangle 23"/>
          <p:cNvSpPr>
            <a:spLocks noChangeArrowheads="1"/>
          </p:cNvSpPr>
          <p:nvPr/>
        </p:nvSpPr>
        <p:spPr bwMode="auto">
          <a:xfrm>
            <a:off x="242888" y="2254250"/>
            <a:ext cx="16065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100" b="1">
                <a:latin typeface="Arial" pitchFamily="34" charset="0"/>
              </a:rPr>
              <a:t>Antibody A</a:t>
            </a:r>
          </a:p>
        </p:txBody>
      </p:sp>
      <p:sp>
        <p:nvSpPr>
          <p:cNvPr id="102406" name="Rectangle 24"/>
          <p:cNvSpPr>
            <a:spLocks noChangeArrowheads="1"/>
          </p:cNvSpPr>
          <p:nvPr/>
        </p:nvSpPr>
        <p:spPr bwMode="auto">
          <a:xfrm>
            <a:off x="3287713" y="1571625"/>
            <a:ext cx="126523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100" b="1">
                <a:latin typeface="Arial" pitchFamily="34" charset="0"/>
              </a:rPr>
              <a:t>Antigen-</a:t>
            </a:r>
          </a:p>
          <a:p>
            <a:pPr>
              <a:lnSpc>
                <a:spcPct val="90000"/>
              </a:lnSpc>
            </a:pPr>
            <a:r>
              <a:rPr lang="en-US" altLang="en-US" sz="2100" b="1">
                <a:latin typeface="Arial" pitchFamily="34" charset="0"/>
              </a:rPr>
              <a:t>binding</a:t>
            </a:r>
          </a:p>
          <a:p>
            <a:pPr>
              <a:lnSpc>
                <a:spcPct val="90000"/>
              </a:lnSpc>
            </a:pPr>
            <a:r>
              <a:rPr lang="en-US" altLang="en-US" sz="2100" b="1">
                <a:latin typeface="Arial" pitchFamily="34" charset="0"/>
              </a:rPr>
              <a:t>sites</a:t>
            </a:r>
          </a:p>
        </p:txBody>
      </p:sp>
      <p:sp>
        <p:nvSpPr>
          <p:cNvPr id="102407" name="Rectangle 25"/>
          <p:cNvSpPr>
            <a:spLocks noChangeArrowheads="1"/>
          </p:cNvSpPr>
          <p:nvPr/>
        </p:nvSpPr>
        <p:spPr bwMode="auto">
          <a:xfrm>
            <a:off x="949325" y="4572000"/>
            <a:ext cx="16065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100" b="1">
                <a:latin typeface="Arial" pitchFamily="34" charset="0"/>
              </a:rPr>
              <a:t>Antibody B</a:t>
            </a:r>
          </a:p>
        </p:txBody>
      </p:sp>
      <p:sp>
        <p:nvSpPr>
          <p:cNvPr id="102408" name="Rectangle 26"/>
          <p:cNvSpPr>
            <a:spLocks noChangeArrowheads="1"/>
          </p:cNvSpPr>
          <p:nvPr/>
        </p:nvSpPr>
        <p:spPr bwMode="auto">
          <a:xfrm>
            <a:off x="3048000" y="4873625"/>
            <a:ext cx="16065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100" b="1">
                <a:latin typeface="Arial" pitchFamily="34" charset="0"/>
              </a:rPr>
              <a:t>Antibody C</a:t>
            </a:r>
          </a:p>
        </p:txBody>
      </p:sp>
      <p:sp>
        <p:nvSpPr>
          <p:cNvPr id="102409" name="Rectangle 27"/>
          <p:cNvSpPr>
            <a:spLocks noChangeArrowheads="1"/>
          </p:cNvSpPr>
          <p:nvPr/>
        </p:nvSpPr>
        <p:spPr bwMode="auto">
          <a:xfrm>
            <a:off x="5705475" y="1676400"/>
            <a:ext cx="32226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100" b="1">
                <a:latin typeface="Arial" pitchFamily="34" charset="0"/>
              </a:rPr>
              <a:t>Antigenic determinants </a:t>
            </a:r>
          </a:p>
        </p:txBody>
      </p:sp>
      <p:sp>
        <p:nvSpPr>
          <p:cNvPr id="102410" name="Rectangle 28"/>
          <p:cNvSpPr>
            <a:spLocks noChangeArrowheads="1"/>
          </p:cNvSpPr>
          <p:nvPr/>
        </p:nvSpPr>
        <p:spPr bwMode="auto">
          <a:xfrm>
            <a:off x="2362200" y="3400425"/>
            <a:ext cx="1176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100" b="1">
                <a:solidFill>
                  <a:schemeClr val="bg1"/>
                </a:solidFill>
                <a:latin typeface="Arial" pitchFamily="34" charset="0"/>
              </a:rPr>
              <a:t>Antigen</a:t>
            </a:r>
          </a:p>
        </p:txBody>
      </p:sp>
      <p:sp>
        <p:nvSpPr>
          <p:cNvPr id="102411" name="Line 29"/>
          <p:cNvSpPr>
            <a:spLocks noChangeShapeType="1"/>
          </p:cNvSpPr>
          <p:nvPr/>
        </p:nvSpPr>
        <p:spPr bwMode="auto">
          <a:xfrm flipV="1">
            <a:off x="2374900" y="1730375"/>
            <a:ext cx="712788" cy="75406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412" name="Line 30"/>
          <p:cNvSpPr>
            <a:spLocks noChangeShapeType="1"/>
          </p:cNvSpPr>
          <p:nvPr/>
        </p:nvSpPr>
        <p:spPr bwMode="auto">
          <a:xfrm>
            <a:off x="2732088" y="1746250"/>
            <a:ext cx="60007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413" name="Line 31"/>
          <p:cNvSpPr>
            <a:spLocks noChangeShapeType="1"/>
          </p:cNvSpPr>
          <p:nvPr/>
        </p:nvSpPr>
        <p:spPr bwMode="auto">
          <a:xfrm>
            <a:off x="2736850" y="1746250"/>
            <a:ext cx="595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414" name="Line 32"/>
          <p:cNvSpPr>
            <a:spLocks noChangeShapeType="1"/>
          </p:cNvSpPr>
          <p:nvPr/>
        </p:nvSpPr>
        <p:spPr bwMode="auto">
          <a:xfrm flipV="1">
            <a:off x="2368550" y="1746250"/>
            <a:ext cx="700088" cy="744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415" name="Line 33"/>
          <p:cNvSpPr>
            <a:spLocks noChangeShapeType="1"/>
          </p:cNvSpPr>
          <p:nvPr/>
        </p:nvSpPr>
        <p:spPr bwMode="auto">
          <a:xfrm>
            <a:off x="1771650" y="2463800"/>
            <a:ext cx="32385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416" name="Line 34"/>
          <p:cNvSpPr>
            <a:spLocks noChangeShapeType="1"/>
          </p:cNvSpPr>
          <p:nvPr/>
        </p:nvSpPr>
        <p:spPr bwMode="auto">
          <a:xfrm>
            <a:off x="1771650" y="2466975"/>
            <a:ext cx="323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417" name="Line 35"/>
          <p:cNvSpPr>
            <a:spLocks noChangeShapeType="1"/>
          </p:cNvSpPr>
          <p:nvPr/>
        </p:nvSpPr>
        <p:spPr bwMode="auto">
          <a:xfrm>
            <a:off x="584200" y="4784725"/>
            <a:ext cx="43497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418" name="Line 36"/>
          <p:cNvSpPr>
            <a:spLocks noChangeShapeType="1"/>
          </p:cNvSpPr>
          <p:nvPr/>
        </p:nvSpPr>
        <p:spPr bwMode="auto">
          <a:xfrm>
            <a:off x="584200" y="4784725"/>
            <a:ext cx="434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419" name="Line 37"/>
          <p:cNvSpPr>
            <a:spLocks noChangeShapeType="1"/>
          </p:cNvSpPr>
          <p:nvPr/>
        </p:nvSpPr>
        <p:spPr bwMode="auto">
          <a:xfrm>
            <a:off x="4603750" y="5089525"/>
            <a:ext cx="43497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02420" name="Line 38"/>
          <p:cNvSpPr>
            <a:spLocks noChangeShapeType="1"/>
          </p:cNvSpPr>
          <p:nvPr/>
        </p:nvSpPr>
        <p:spPr bwMode="auto">
          <a:xfrm>
            <a:off x="4606925" y="5089525"/>
            <a:ext cx="434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Self-antigens: MHC Proteins</a:t>
            </a:r>
          </a:p>
        </p:txBody>
      </p:sp>
      <p:sp>
        <p:nvSpPr>
          <p:cNvPr id="1044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Protein molecules (</a:t>
            </a:r>
            <a:r>
              <a:rPr lang="en-US" altLang="en-US" b="1" dirty="0" smtClean="0"/>
              <a:t>self-antigens</a:t>
            </a:r>
            <a:r>
              <a:rPr lang="en-US" altLang="en-US" dirty="0" smtClean="0"/>
              <a:t>) on surface of cells not antigenic to self but antigenic to others in transfusions or grafts </a:t>
            </a:r>
          </a:p>
          <a:p>
            <a:pPr eaLnBrk="1" hangingPunct="1"/>
            <a:r>
              <a:rPr lang="en-US" altLang="en-US" dirty="0" smtClean="0"/>
              <a:t>Example: MHC </a:t>
            </a:r>
            <a:r>
              <a:rPr lang="en-US" altLang="en-US" dirty="0" err="1" smtClean="0"/>
              <a:t>glycoproteins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Coded by genes of major histocompatibility complex (MHC) and unique to individual</a:t>
            </a:r>
          </a:p>
          <a:p>
            <a:pPr lvl="1" eaLnBrk="1" hangingPunct="1"/>
            <a:r>
              <a:rPr lang="en-US" altLang="en-US" dirty="0" smtClean="0"/>
              <a:t>Have groove holding self- or foreign antigen</a:t>
            </a:r>
          </a:p>
          <a:p>
            <a:pPr lvl="2" eaLnBrk="1" hangingPunct="1"/>
            <a:r>
              <a:rPr lang="en-US" altLang="en-US" dirty="0" smtClean="0"/>
              <a:t>T lymphocytes can only recognize antigens that are presented on MHC proteins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Cells of the Adaptive Immune System</a:t>
            </a:r>
          </a:p>
        </p:txBody>
      </p:sp>
      <p:sp>
        <p:nvSpPr>
          <p:cNvPr id="1065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types of cells</a:t>
            </a:r>
          </a:p>
          <a:p>
            <a:pPr lvl="1" eaLnBrk="1" hangingPunct="1"/>
            <a:r>
              <a:rPr lang="en-US" altLang="en-US" smtClean="0"/>
              <a:t>Two types of lymphocytes</a:t>
            </a:r>
          </a:p>
          <a:p>
            <a:pPr lvl="2" eaLnBrk="1" hangingPunct="1"/>
            <a:r>
              <a:rPr lang="en-US" altLang="en-US" smtClean="0"/>
              <a:t>B lymphocytes (B cells)—humoral immunity</a:t>
            </a:r>
          </a:p>
          <a:p>
            <a:pPr lvl="2" eaLnBrk="1" hangingPunct="1"/>
            <a:r>
              <a:rPr lang="en-US" altLang="en-US" smtClean="0"/>
              <a:t>T lymphocytes (T cells)—cellular immunity</a:t>
            </a:r>
          </a:p>
          <a:p>
            <a:pPr lvl="1" eaLnBrk="1" hangingPunct="1"/>
            <a:r>
              <a:rPr lang="en-US" altLang="en-US" smtClean="0"/>
              <a:t>Antigen-presenting cells (APCs)</a:t>
            </a:r>
          </a:p>
          <a:p>
            <a:pPr lvl="2" eaLnBrk="1" hangingPunct="1"/>
            <a:r>
              <a:rPr lang="en-US" altLang="en-US" smtClean="0"/>
              <a:t>Do not respond to specific antigens</a:t>
            </a:r>
          </a:p>
          <a:p>
            <a:pPr lvl="2" eaLnBrk="1" hangingPunct="1"/>
            <a:r>
              <a:rPr lang="en-US" altLang="en-US" smtClean="0"/>
              <a:t>Play essential auxiliary roles in 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altLang="en-US" sz="1200" smtClean="0">
                <a:solidFill>
                  <a:schemeClr val="tx1"/>
                </a:solidFill>
              </a:rPr>
              <a:t>Figure 21.13  Active and passive humoral immunity.</a:t>
            </a:r>
            <a:endParaRPr lang="en-US" altLang="en-US" sz="1800" b="0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5138" y="268288"/>
            <a:ext cx="8199437" cy="6207125"/>
            <a:chOff x="216" y="106"/>
            <a:chExt cx="5327" cy="4029"/>
          </a:xfrm>
        </p:grpSpPr>
        <p:pic>
          <p:nvPicPr>
            <p:cNvPr id="142341" name="Picture 18" descr="figure_21_13_unlabeled"/>
            <p:cNvPicPr>
              <a:picLocks noChangeAspect="1" noChangeArrowheads="1"/>
            </p:cNvPicPr>
            <p:nvPr/>
          </p:nvPicPr>
          <p:blipFill>
            <a:blip r:embed="rId3" cstate="print"/>
            <a:srcRect b="3589"/>
            <a:stretch>
              <a:fillRect/>
            </a:stretch>
          </p:blipFill>
          <p:spPr bwMode="auto">
            <a:xfrm>
              <a:off x="216" y="106"/>
              <a:ext cx="5327" cy="4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342" name="Rectangle 19"/>
            <p:cNvSpPr>
              <a:spLocks noChangeArrowheads="1"/>
            </p:cNvSpPr>
            <p:nvPr/>
          </p:nvSpPr>
          <p:spPr bwMode="auto">
            <a:xfrm>
              <a:off x="2399" y="221"/>
              <a:ext cx="95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000">
                  <a:latin typeface="Arial Black" pitchFamily="34" charset="0"/>
                </a:rPr>
                <a:t>Humoral</a:t>
              </a:r>
            </a:p>
            <a:p>
              <a:pPr algn="ctr"/>
              <a:r>
                <a:rPr lang="en-US" altLang="en-US" sz="2000">
                  <a:latin typeface="Arial Black" pitchFamily="34" charset="0"/>
                </a:rPr>
                <a:t>immunity</a:t>
              </a:r>
            </a:p>
          </p:txBody>
        </p:sp>
        <p:sp>
          <p:nvSpPr>
            <p:cNvPr id="142343" name="Rectangle 20"/>
            <p:cNvSpPr>
              <a:spLocks noChangeArrowheads="1"/>
            </p:cNvSpPr>
            <p:nvPr/>
          </p:nvSpPr>
          <p:spPr bwMode="auto">
            <a:xfrm>
              <a:off x="1190" y="1349"/>
              <a:ext cx="697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000">
                  <a:latin typeface="Arial Black" pitchFamily="34" charset="0"/>
                </a:rPr>
                <a:t>Active</a:t>
              </a:r>
            </a:p>
          </p:txBody>
        </p:sp>
        <p:sp>
          <p:nvSpPr>
            <p:cNvPr id="142344" name="Rectangle 21"/>
            <p:cNvSpPr>
              <a:spLocks noChangeArrowheads="1"/>
            </p:cNvSpPr>
            <p:nvPr/>
          </p:nvSpPr>
          <p:spPr bwMode="auto">
            <a:xfrm>
              <a:off x="3798" y="1354"/>
              <a:ext cx="816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000">
                  <a:latin typeface="Arial Black" pitchFamily="34" charset="0"/>
                </a:rPr>
                <a:t>Passive</a:t>
              </a:r>
            </a:p>
          </p:txBody>
        </p:sp>
        <p:sp>
          <p:nvSpPr>
            <p:cNvPr id="142345" name="Rectangle 22"/>
            <p:cNvSpPr>
              <a:spLocks noChangeArrowheads="1"/>
            </p:cNvSpPr>
            <p:nvPr/>
          </p:nvSpPr>
          <p:spPr bwMode="auto">
            <a:xfrm>
              <a:off x="390" y="2262"/>
              <a:ext cx="94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000">
                  <a:latin typeface="Arial Black" pitchFamily="34" charset="0"/>
                </a:rPr>
                <a:t>Naturally</a:t>
              </a:r>
            </a:p>
            <a:p>
              <a:pPr algn="ctr"/>
              <a:r>
                <a:rPr lang="en-US" altLang="en-US" sz="2000">
                  <a:latin typeface="Arial Black" pitchFamily="34" charset="0"/>
                </a:rPr>
                <a:t>acquired</a:t>
              </a:r>
            </a:p>
          </p:txBody>
        </p:sp>
        <p:sp>
          <p:nvSpPr>
            <p:cNvPr id="142346" name="Rectangle 23"/>
            <p:cNvSpPr>
              <a:spLocks noChangeArrowheads="1"/>
            </p:cNvSpPr>
            <p:nvPr/>
          </p:nvSpPr>
          <p:spPr bwMode="auto">
            <a:xfrm>
              <a:off x="362" y="2677"/>
              <a:ext cx="908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Infection;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contact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with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pathogen</a:t>
              </a:r>
            </a:p>
          </p:txBody>
        </p:sp>
        <p:sp>
          <p:nvSpPr>
            <p:cNvPr id="142347" name="Rectangle 24"/>
            <p:cNvSpPr>
              <a:spLocks noChangeArrowheads="1"/>
            </p:cNvSpPr>
            <p:nvPr/>
          </p:nvSpPr>
          <p:spPr bwMode="auto">
            <a:xfrm>
              <a:off x="1676" y="2276"/>
              <a:ext cx="105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000">
                  <a:latin typeface="Arial Black" pitchFamily="34" charset="0"/>
                </a:rPr>
                <a:t>Artificially</a:t>
              </a:r>
            </a:p>
            <a:p>
              <a:pPr algn="ctr"/>
              <a:r>
                <a:rPr lang="en-US" altLang="en-US" sz="2000">
                  <a:latin typeface="Arial Black" pitchFamily="34" charset="0"/>
                </a:rPr>
                <a:t>acquired</a:t>
              </a:r>
            </a:p>
          </p:txBody>
        </p:sp>
        <p:sp>
          <p:nvSpPr>
            <p:cNvPr id="142348" name="Rectangle 25"/>
            <p:cNvSpPr>
              <a:spLocks noChangeArrowheads="1"/>
            </p:cNvSpPr>
            <p:nvPr/>
          </p:nvSpPr>
          <p:spPr bwMode="auto">
            <a:xfrm>
              <a:off x="1708" y="2699"/>
              <a:ext cx="1000" cy="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Vaccine;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dead or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attenuated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pathogens</a:t>
              </a:r>
            </a:p>
          </p:txBody>
        </p:sp>
        <p:sp>
          <p:nvSpPr>
            <p:cNvPr id="142349" name="Rectangle 26"/>
            <p:cNvSpPr>
              <a:spLocks noChangeArrowheads="1"/>
            </p:cNvSpPr>
            <p:nvPr/>
          </p:nvSpPr>
          <p:spPr bwMode="auto">
            <a:xfrm>
              <a:off x="3071" y="2266"/>
              <a:ext cx="94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000">
                  <a:latin typeface="Arial Black" pitchFamily="34" charset="0"/>
                </a:rPr>
                <a:t>Naturally</a:t>
              </a:r>
            </a:p>
            <a:p>
              <a:pPr algn="ctr"/>
              <a:r>
                <a:rPr lang="en-US" altLang="en-US" sz="2000">
                  <a:latin typeface="Arial Black" pitchFamily="34" charset="0"/>
                </a:rPr>
                <a:t>acquired</a:t>
              </a:r>
            </a:p>
          </p:txBody>
        </p:sp>
        <p:sp>
          <p:nvSpPr>
            <p:cNvPr id="142350" name="Rectangle 27"/>
            <p:cNvSpPr>
              <a:spLocks noChangeArrowheads="1"/>
            </p:cNvSpPr>
            <p:nvPr/>
          </p:nvSpPr>
          <p:spPr bwMode="auto">
            <a:xfrm>
              <a:off x="3044" y="2667"/>
              <a:ext cx="1147" cy="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Antibodies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passed from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mother to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fetus via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placenta; or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to infant in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her milk</a:t>
              </a:r>
            </a:p>
          </p:txBody>
        </p:sp>
        <p:sp>
          <p:nvSpPr>
            <p:cNvPr id="142351" name="Rectangle 28"/>
            <p:cNvSpPr>
              <a:spLocks noChangeArrowheads="1"/>
            </p:cNvSpPr>
            <p:nvPr/>
          </p:nvSpPr>
          <p:spPr bwMode="auto">
            <a:xfrm>
              <a:off x="4390" y="2692"/>
              <a:ext cx="1046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Injection of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exogenous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antibodies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(gamma </a:t>
              </a:r>
            </a:p>
            <a:p>
              <a:pPr>
                <a:lnSpc>
                  <a:spcPct val="95000"/>
                </a:lnSpc>
              </a:pPr>
              <a:r>
                <a:rPr lang="en-US" altLang="en-US" sz="2000" b="1">
                  <a:latin typeface="Arial" pitchFamily="34" charset="0"/>
                </a:rPr>
                <a:t>globulin)</a:t>
              </a:r>
            </a:p>
          </p:txBody>
        </p:sp>
        <p:sp>
          <p:nvSpPr>
            <p:cNvPr id="142352" name="Rectangle 29"/>
            <p:cNvSpPr>
              <a:spLocks noChangeArrowheads="1"/>
            </p:cNvSpPr>
            <p:nvPr/>
          </p:nvSpPr>
          <p:spPr bwMode="auto">
            <a:xfrm>
              <a:off x="4362" y="2276"/>
              <a:ext cx="105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2000">
                  <a:latin typeface="Arial Black" pitchFamily="34" charset="0"/>
                </a:rPr>
                <a:t>Artificially</a:t>
              </a:r>
            </a:p>
            <a:p>
              <a:pPr algn="ctr"/>
              <a:r>
                <a:rPr lang="en-US" altLang="en-US" sz="2000">
                  <a:latin typeface="Arial Black" pitchFamily="34" charset="0"/>
                </a:rPr>
                <a:t>acquired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Lymphocyte Development, Maturation, and Activation</a:t>
            </a:r>
          </a:p>
        </p:txBody>
      </p:sp>
      <p:sp>
        <p:nvSpPr>
          <p:cNvPr id="1085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Five general steps</a:t>
            </a:r>
          </a:p>
          <a:p>
            <a:pPr lvl="1" eaLnBrk="1" hangingPunct="1"/>
            <a:r>
              <a:rPr lang="en-US" altLang="en-US" b="1" smtClean="0"/>
              <a:t>Origin</a:t>
            </a:r>
            <a:r>
              <a:rPr lang="en-US" altLang="en-US" smtClean="0"/>
              <a:t> – all originate in red bone marrow</a:t>
            </a:r>
          </a:p>
          <a:p>
            <a:pPr lvl="1" eaLnBrk="1" hangingPunct="1"/>
            <a:r>
              <a:rPr lang="en-US" altLang="en-US" b="1" smtClean="0"/>
              <a:t>Maturation</a:t>
            </a:r>
          </a:p>
          <a:p>
            <a:pPr lvl="1" eaLnBrk="1" hangingPunct="1"/>
            <a:r>
              <a:rPr lang="en-US" altLang="en-US" b="1" smtClean="0"/>
              <a:t>Seeding secondary lymphoid organs and circulation</a:t>
            </a:r>
          </a:p>
          <a:p>
            <a:pPr lvl="1" eaLnBrk="1" hangingPunct="1"/>
            <a:r>
              <a:rPr lang="en-US" altLang="en-US" b="1" smtClean="0"/>
              <a:t>Antigen encounter and activation</a:t>
            </a:r>
          </a:p>
          <a:p>
            <a:pPr lvl="1" eaLnBrk="1" hangingPunct="1"/>
            <a:r>
              <a:rPr lang="en-US" altLang="en-US" b="1" smtClean="0"/>
              <a:t>Proliferation and differentiation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42" descr="figure_21_08_unlabeled"/>
          <p:cNvPicPr>
            <a:picLocks noChangeAspect="1" noChangeArrowheads="1"/>
          </p:cNvPicPr>
          <p:nvPr/>
        </p:nvPicPr>
        <p:blipFill>
          <a:blip r:embed="rId3" cstate="print"/>
          <a:srcRect b="2919"/>
          <a:stretch>
            <a:fillRect/>
          </a:stretch>
        </p:blipFill>
        <p:spPr bwMode="auto">
          <a:xfrm>
            <a:off x="842963" y="254000"/>
            <a:ext cx="7237412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Rectangle 43"/>
          <p:cNvSpPr>
            <a:spLocks noChangeArrowheads="1"/>
          </p:cNvSpPr>
          <p:nvPr/>
        </p:nvSpPr>
        <p:spPr bwMode="auto">
          <a:xfrm>
            <a:off x="881063" y="369888"/>
            <a:ext cx="1193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 b="1">
                <a:latin typeface="Arial" pitchFamily="34" charset="0"/>
              </a:rPr>
              <a:t>Adaptive defenses</a:t>
            </a:r>
          </a:p>
        </p:txBody>
      </p:sp>
      <p:sp>
        <p:nvSpPr>
          <p:cNvPr id="110597" name="Rectangle 44"/>
          <p:cNvSpPr>
            <a:spLocks noChangeArrowheads="1"/>
          </p:cNvSpPr>
          <p:nvPr/>
        </p:nvSpPr>
        <p:spPr bwMode="auto">
          <a:xfrm>
            <a:off x="2109788" y="296863"/>
            <a:ext cx="1187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 b="1">
                <a:latin typeface="Arial" pitchFamily="34" charset="0"/>
              </a:rPr>
              <a:t>Humoral immunity</a:t>
            </a:r>
          </a:p>
        </p:txBody>
      </p:sp>
      <p:sp>
        <p:nvSpPr>
          <p:cNvPr id="110598" name="Rectangle 45"/>
          <p:cNvSpPr>
            <a:spLocks noChangeArrowheads="1"/>
          </p:cNvSpPr>
          <p:nvPr/>
        </p:nvSpPr>
        <p:spPr bwMode="auto">
          <a:xfrm>
            <a:off x="2106613" y="454025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 b="1">
                <a:latin typeface="Arial" pitchFamily="34" charset="0"/>
              </a:rPr>
              <a:t>Cellular immunity</a:t>
            </a:r>
          </a:p>
        </p:txBody>
      </p:sp>
      <p:sp>
        <p:nvSpPr>
          <p:cNvPr id="110599" name="Rectangle 46"/>
          <p:cNvSpPr>
            <a:spLocks noChangeArrowheads="1"/>
          </p:cNvSpPr>
          <p:nvPr/>
        </p:nvSpPr>
        <p:spPr bwMode="auto">
          <a:xfrm>
            <a:off x="4813300" y="265113"/>
            <a:ext cx="1860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900">
                <a:latin typeface="Arial Black" pitchFamily="34" charset="0"/>
              </a:rPr>
              <a:t>Primary lymphoid organs</a:t>
            </a:r>
            <a:endParaRPr lang="en-US" altLang="en-US" sz="900">
              <a:latin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en-US" altLang="en-US" sz="900" b="1">
                <a:latin typeface="Arial" pitchFamily="34" charset="0"/>
              </a:rPr>
              <a:t>(red bone marrow and thymus)</a:t>
            </a:r>
            <a:endParaRPr lang="en-US" altLang="en-US" sz="900">
              <a:latin typeface="Arial" pitchFamily="34" charset="0"/>
            </a:endParaRPr>
          </a:p>
        </p:txBody>
      </p:sp>
      <p:sp>
        <p:nvSpPr>
          <p:cNvPr id="110600" name="Rectangle 47"/>
          <p:cNvSpPr>
            <a:spLocks noChangeArrowheads="1"/>
          </p:cNvSpPr>
          <p:nvPr/>
        </p:nvSpPr>
        <p:spPr bwMode="auto">
          <a:xfrm>
            <a:off x="4810125" y="577850"/>
            <a:ext cx="1911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altLang="en-US" sz="900">
                <a:latin typeface="Arial Black" pitchFamily="34" charset="0"/>
              </a:rPr>
              <a:t>Secondary lymphoid organs</a:t>
            </a:r>
            <a:endParaRPr lang="en-US" altLang="en-US" sz="900" b="1">
              <a:latin typeface="Arial" pitchFamily="34" charset="0"/>
            </a:endParaRPr>
          </a:p>
          <a:p>
            <a:pPr>
              <a:lnSpc>
                <a:spcPct val="92000"/>
              </a:lnSpc>
            </a:pPr>
            <a:r>
              <a:rPr lang="en-US" altLang="en-US" sz="900" b="1">
                <a:latin typeface="Arial" pitchFamily="34" charset="0"/>
              </a:rPr>
              <a:t>(lymph nodes, spleen, etc.)</a:t>
            </a:r>
          </a:p>
        </p:txBody>
      </p:sp>
      <p:sp>
        <p:nvSpPr>
          <p:cNvPr id="110601" name="Rectangle 48"/>
          <p:cNvSpPr>
            <a:spLocks noChangeArrowheads="1"/>
          </p:cNvSpPr>
          <p:nvPr/>
        </p:nvSpPr>
        <p:spPr bwMode="auto">
          <a:xfrm>
            <a:off x="4672013" y="1390650"/>
            <a:ext cx="31527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900">
                <a:solidFill>
                  <a:srgbClr val="0092C8"/>
                </a:solidFill>
                <a:latin typeface="Arial Black" pitchFamily="34" charset="0"/>
              </a:rPr>
              <a:t>    Origin</a:t>
            </a:r>
            <a:endParaRPr lang="en-US" altLang="en-US" sz="900" b="1">
              <a:solidFill>
                <a:srgbClr val="0092C8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• Both B and T lymphocyte precursors originate in red </a:t>
            </a:r>
          </a:p>
          <a:p>
            <a:pPr>
              <a:lnSpc>
                <a:spcPct val="95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   bone marrow.</a:t>
            </a:r>
          </a:p>
        </p:txBody>
      </p:sp>
      <p:sp>
        <p:nvSpPr>
          <p:cNvPr id="110602" name="Rectangle 49"/>
          <p:cNvSpPr>
            <a:spLocks noChangeArrowheads="1"/>
          </p:cNvSpPr>
          <p:nvPr/>
        </p:nvSpPr>
        <p:spPr bwMode="auto">
          <a:xfrm>
            <a:off x="4672013" y="2292350"/>
            <a:ext cx="35845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altLang="en-US" sz="900">
                <a:solidFill>
                  <a:srgbClr val="0092C8"/>
                </a:solidFill>
                <a:latin typeface="Arial Black" pitchFamily="34" charset="0"/>
              </a:rPr>
              <a:t>    Maturation</a:t>
            </a:r>
            <a:endParaRPr lang="en-US" altLang="en-US" sz="900" b="1">
              <a:solidFill>
                <a:srgbClr val="0092C8"/>
              </a:solidFill>
              <a:latin typeface="Arial" pitchFamily="34" charset="0"/>
            </a:endParaRPr>
          </a:p>
          <a:p>
            <a:pPr>
              <a:lnSpc>
                <a:spcPct val="92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• Lymphocyte precursors destined to become T cells migrate </a:t>
            </a:r>
          </a:p>
          <a:p>
            <a:pPr>
              <a:lnSpc>
                <a:spcPct val="92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  (in blood) to the thymus and mature there.</a:t>
            </a:r>
          </a:p>
          <a:p>
            <a:pPr>
              <a:lnSpc>
                <a:spcPct val="92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• B cells mature in the bone marrow.</a:t>
            </a:r>
          </a:p>
          <a:p>
            <a:pPr>
              <a:lnSpc>
                <a:spcPct val="92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• During maturation lymphocytes develop immunocompetence</a:t>
            </a:r>
          </a:p>
          <a:p>
            <a:pPr>
              <a:lnSpc>
                <a:spcPct val="92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  and self-tolerance.</a:t>
            </a:r>
          </a:p>
        </p:txBody>
      </p:sp>
      <p:sp>
        <p:nvSpPr>
          <p:cNvPr id="110603" name="Rectangle 50"/>
          <p:cNvSpPr>
            <a:spLocks noChangeArrowheads="1"/>
          </p:cNvSpPr>
          <p:nvPr/>
        </p:nvSpPr>
        <p:spPr bwMode="auto">
          <a:xfrm>
            <a:off x="4672013" y="3554413"/>
            <a:ext cx="35750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3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     </a:t>
            </a:r>
            <a:r>
              <a:rPr lang="en-US" altLang="en-US" sz="900">
                <a:solidFill>
                  <a:srgbClr val="0092C8"/>
                </a:solidFill>
                <a:latin typeface="Arial Black" pitchFamily="34" charset="0"/>
              </a:rPr>
              <a:t>Seeding secondary lymphoid organs and circulation</a:t>
            </a:r>
            <a:endParaRPr lang="en-US" altLang="en-US" sz="900" b="1">
              <a:solidFill>
                <a:srgbClr val="0092C8"/>
              </a:solidFill>
              <a:latin typeface="Arial" pitchFamily="34" charset="0"/>
            </a:endParaRPr>
          </a:p>
          <a:p>
            <a:pPr>
              <a:lnSpc>
                <a:spcPct val="93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• Immunocompetent but still naive lymphocytes leave the</a:t>
            </a:r>
          </a:p>
          <a:p>
            <a:pPr>
              <a:lnSpc>
                <a:spcPct val="93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  thymus and bone marrow.</a:t>
            </a:r>
          </a:p>
          <a:p>
            <a:pPr>
              <a:lnSpc>
                <a:spcPct val="93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• They “seed” the secondary lymphoid organs and circulate</a:t>
            </a:r>
          </a:p>
          <a:p>
            <a:pPr>
              <a:lnSpc>
                <a:spcPct val="93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  through blood and lymph.</a:t>
            </a:r>
          </a:p>
        </p:txBody>
      </p:sp>
      <p:sp>
        <p:nvSpPr>
          <p:cNvPr id="110604" name="Rectangle 51"/>
          <p:cNvSpPr>
            <a:spLocks noChangeArrowheads="1"/>
          </p:cNvSpPr>
          <p:nvPr/>
        </p:nvSpPr>
        <p:spPr bwMode="auto">
          <a:xfrm>
            <a:off x="4672013" y="4543425"/>
            <a:ext cx="35655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900">
                <a:solidFill>
                  <a:srgbClr val="0092C8"/>
                </a:solidFill>
                <a:latin typeface="Arial Black" pitchFamily="34" charset="0"/>
              </a:rPr>
              <a:t>    Antigen encounter and activation</a:t>
            </a:r>
          </a:p>
          <a:p>
            <a:pPr>
              <a:lnSpc>
                <a:spcPct val="90000"/>
              </a:lnSpc>
            </a:pPr>
            <a:r>
              <a:rPr lang="en-US" altLang="en-US" sz="900">
                <a:solidFill>
                  <a:srgbClr val="0092C8"/>
                </a:solidFill>
                <a:latin typeface="Arial" pitchFamily="34" charset="0"/>
              </a:rPr>
              <a:t>• </a:t>
            </a: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When a lymphocyte’s antigen receptors bind its antigen, that</a:t>
            </a:r>
          </a:p>
          <a:p>
            <a:pPr>
              <a:lnSpc>
                <a:spcPct val="90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   lymphocyte can be activated.</a:t>
            </a:r>
          </a:p>
        </p:txBody>
      </p:sp>
      <p:sp>
        <p:nvSpPr>
          <p:cNvPr id="110605" name="Rectangle 52"/>
          <p:cNvSpPr>
            <a:spLocks noChangeArrowheads="1"/>
          </p:cNvSpPr>
          <p:nvPr/>
        </p:nvSpPr>
        <p:spPr bwMode="auto">
          <a:xfrm>
            <a:off x="4672013" y="5637213"/>
            <a:ext cx="343217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900">
                <a:solidFill>
                  <a:srgbClr val="0092C8"/>
                </a:solidFill>
                <a:latin typeface="Arial Black" pitchFamily="34" charset="0"/>
              </a:rPr>
              <a:t>    Proliferation and differentiation</a:t>
            </a:r>
          </a:p>
          <a:p>
            <a:pPr>
              <a:lnSpc>
                <a:spcPct val="95000"/>
              </a:lnSpc>
            </a:pPr>
            <a:r>
              <a:rPr lang="en-US" altLang="en-US" sz="900">
                <a:solidFill>
                  <a:srgbClr val="0092C8"/>
                </a:solidFill>
                <a:latin typeface="Arial" pitchFamily="34" charset="0"/>
              </a:rPr>
              <a:t>• </a:t>
            </a: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Activated lymphocytes proliferate (multiply) and then </a:t>
            </a:r>
          </a:p>
          <a:p>
            <a:pPr>
              <a:lnSpc>
                <a:spcPct val="95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  differentiate into effector cells and memory cells.</a:t>
            </a:r>
          </a:p>
          <a:p>
            <a:pPr>
              <a:lnSpc>
                <a:spcPct val="95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• Memory cells and effector T cells circulate continuously in</a:t>
            </a:r>
          </a:p>
          <a:p>
            <a:pPr>
              <a:lnSpc>
                <a:spcPct val="95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  the blood and lymph and throughout the secondary</a:t>
            </a:r>
          </a:p>
          <a:p>
            <a:pPr>
              <a:lnSpc>
                <a:spcPct val="95000"/>
              </a:lnSpc>
            </a:pPr>
            <a:r>
              <a:rPr lang="en-US" altLang="en-US" sz="900" b="1">
                <a:solidFill>
                  <a:srgbClr val="0092C8"/>
                </a:solidFill>
                <a:latin typeface="Arial" pitchFamily="34" charset="0"/>
              </a:rPr>
              <a:t>  lymphoid organs.</a:t>
            </a:r>
          </a:p>
        </p:txBody>
      </p:sp>
      <p:sp>
        <p:nvSpPr>
          <p:cNvPr id="110606" name="Rectangle 53"/>
          <p:cNvSpPr>
            <a:spLocks noChangeArrowheads="1"/>
          </p:cNvSpPr>
          <p:nvPr/>
        </p:nvSpPr>
        <p:spPr bwMode="auto">
          <a:xfrm>
            <a:off x="2351088" y="1117600"/>
            <a:ext cx="1149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 b="1" i="1">
                <a:solidFill>
                  <a:schemeClr val="bg1"/>
                </a:solidFill>
                <a:latin typeface="Arial" pitchFamily="34" charset="0"/>
              </a:rPr>
              <a:t>Red bone marrow</a:t>
            </a:r>
          </a:p>
        </p:txBody>
      </p:sp>
      <p:sp>
        <p:nvSpPr>
          <p:cNvPr id="110607" name="Rectangle 54"/>
          <p:cNvSpPr>
            <a:spLocks noChangeArrowheads="1"/>
          </p:cNvSpPr>
          <p:nvPr/>
        </p:nvSpPr>
        <p:spPr bwMode="auto">
          <a:xfrm>
            <a:off x="2351088" y="1117600"/>
            <a:ext cx="1149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 b="1" i="1">
                <a:latin typeface="Arial" pitchFamily="34" charset="0"/>
              </a:rPr>
              <a:t>Red bone marrow</a:t>
            </a:r>
          </a:p>
        </p:txBody>
      </p:sp>
      <p:sp>
        <p:nvSpPr>
          <p:cNvPr id="110608" name="Rectangle 55"/>
          <p:cNvSpPr>
            <a:spLocks noChangeArrowheads="1"/>
          </p:cNvSpPr>
          <p:nvPr/>
        </p:nvSpPr>
        <p:spPr bwMode="auto">
          <a:xfrm>
            <a:off x="2395538" y="1879600"/>
            <a:ext cx="857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900" b="1">
                <a:latin typeface="Arial" pitchFamily="34" charset="0"/>
              </a:rPr>
              <a:t>Lymphocyte</a:t>
            </a:r>
          </a:p>
          <a:p>
            <a:r>
              <a:rPr lang="en-US" altLang="en-US" sz="900" b="1">
                <a:latin typeface="Arial" pitchFamily="34" charset="0"/>
              </a:rPr>
              <a:t>precursors</a:t>
            </a:r>
          </a:p>
        </p:txBody>
      </p:sp>
      <p:sp>
        <p:nvSpPr>
          <p:cNvPr id="110609" name="Rectangle 56"/>
          <p:cNvSpPr>
            <a:spLocks noChangeArrowheads="1"/>
          </p:cNvSpPr>
          <p:nvPr/>
        </p:nvSpPr>
        <p:spPr bwMode="auto">
          <a:xfrm>
            <a:off x="1552575" y="2882900"/>
            <a:ext cx="622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 b="1" i="1">
                <a:latin typeface="Arial" pitchFamily="34" charset="0"/>
              </a:rPr>
              <a:t>Thymus</a:t>
            </a:r>
          </a:p>
        </p:txBody>
      </p:sp>
      <p:sp>
        <p:nvSpPr>
          <p:cNvPr id="110610" name="Rectangle 57"/>
          <p:cNvSpPr>
            <a:spLocks noChangeArrowheads="1"/>
          </p:cNvSpPr>
          <p:nvPr/>
        </p:nvSpPr>
        <p:spPr bwMode="auto">
          <a:xfrm>
            <a:off x="3159125" y="3051175"/>
            <a:ext cx="1149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 b="1" i="1">
                <a:latin typeface="Arial" pitchFamily="34" charset="0"/>
              </a:rPr>
              <a:t>Red bone marrow</a:t>
            </a:r>
          </a:p>
        </p:txBody>
      </p:sp>
      <p:sp>
        <p:nvSpPr>
          <p:cNvPr id="110611" name="Rectangle 58"/>
          <p:cNvSpPr>
            <a:spLocks noChangeArrowheads="1"/>
          </p:cNvSpPr>
          <p:nvPr/>
        </p:nvSpPr>
        <p:spPr bwMode="auto">
          <a:xfrm>
            <a:off x="2352675" y="4619625"/>
            <a:ext cx="86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 b="1" i="1">
                <a:latin typeface="Arial" pitchFamily="34" charset="0"/>
              </a:rPr>
              <a:t>Lymph node</a:t>
            </a:r>
          </a:p>
        </p:txBody>
      </p:sp>
      <p:sp>
        <p:nvSpPr>
          <p:cNvPr id="110612" name="Rectangle 59"/>
          <p:cNvSpPr>
            <a:spLocks noChangeArrowheads="1"/>
          </p:cNvSpPr>
          <p:nvPr/>
        </p:nvSpPr>
        <p:spPr bwMode="auto">
          <a:xfrm>
            <a:off x="4006850" y="4144963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 b="1">
                <a:latin typeface="Arial" pitchFamily="34" charset="0"/>
              </a:rPr>
              <a:t>Antigen</a:t>
            </a:r>
          </a:p>
        </p:txBody>
      </p:sp>
      <p:sp>
        <p:nvSpPr>
          <p:cNvPr id="110613" name="Oval 60"/>
          <p:cNvSpPr>
            <a:spLocks noChangeArrowheads="1"/>
          </p:cNvSpPr>
          <p:nvPr/>
        </p:nvSpPr>
        <p:spPr bwMode="auto">
          <a:xfrm>
            <a:off x="4699000" y="1406525"/>
            <a:ext cx="153988" cy="153988"/>
          </a:xfrm>
          <a:prstGeom prst="ellips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1600">
              <a:latin typeface="Arial" pitchFamily="34" charset="0"/>
            </a:endParaRPr>
          </a:p>
        </p:txBody>
      </p:sp>
      <p:sp>
        <p:nvSpPr>
          <p:cNvPr id="110614" name="Rectangle 61"/>
          <p:cNvSpPr>
            <a:spLocks noChangeArrowheads="1"/>
          </p:cNvSpPr>
          <p:nvPr/>
        </p:nvSpPr>
        <p:spPr bwMode="auto">
          <a:xfrm>
            <a:off x="4643438" y="1379538"/>
            <a:ext cx="260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solidFill>
                  <a:srgbClr val="0092C8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10615" name="Oval 62"/>
          <p:cNvSpPr>
            <a:spLocks noChangeArrowheads="1"/>
          </p:cNvSpPr>
          <p:nvPr/>
        </p:nvSpPr>
        <p:spPr bwMode="auto">
          <a:xfrm>
            <a:off x="4702175" y="2319338"/>
            <a:ext cx="153988" cy="153987"/>
          </a:xfrm>
          <a:prstGeom prst="ellips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1600">
              <a:latin typeface="Arial" pitchFamily="34" charset="0"/>
            </a:endParaRPr>
          </a:p>
        </p:txBody>
      </p:sp>
      <p:sp>
        <p:nvSpPr>
          <p:cNvPr id="110616" name="Rectangle 63"/>
          <p:cNvSpPr>
            <a:spLocks noChangeArrowheads="1"/>
          </p:cNvSpPr>
          <p:nvPr/>
        </p:nvSpPr>
        <p:spPr bwMode="auto">
          <a:xfrm>
            <a:off x="4651375" y="2282825"/>
            <a:ext cx="260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solidFill>
                  <a:srgbClr val="0092C8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10617" name="Oval 64"/>
          <p:cNvSpPr>
            <a:spLocks noChangeArrowheads="1"/>
          </p:cNvSpPr>
          <p:nvPr/>
        </p:nvSpPr>
        <p:spPr bwMode="auto">
          <a:xfrm>
            <a:off x="4699000" y="3576638"/>
            <a:ext cx="153988" cy="153987"/>
          </a:xfrm>
          <a:prstGeom prst="ellips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1600">
              <a:latin typeface="Arial" pitchFamily="34" charset="0"/>
            </a:endParaRPr>
          </a:p>
        </p:txBody>
      </p:sp>
      <p:sp>
        <p:nvSpPr>
          <p:cNvPr id="110618" name="Rectangle 65"/>
          <p:cNvSpPr>
            <a:spLocks noChangeArrowheads="1"/>
          </p:cNvSpPr>
          <p:nvPr/>
        </p:nvSpPr>
        <p:spPr bwMode="auto">
          <a:xfrm>
            <a:off x="4651375" y="3544888"/>
            <a:ext cx="260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solidFill>
                  <a:srgbClr val="0092C8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10619" name="Oval 66"/>
          <p:cNvSpPr>
            <a:spLocks noChangeArrowheads="1"/>
          </p:cNvSpPr>
          <p:nvPr/>
        </p:nvSpPr>
        <p:spPr bwMode="auto">
          <a:xfrm>
            <a:off x="4699000" y="4554538"/>
            <a:ext cx="153988" cy="153987"/>
          </a:xfrm>
          <a:prstGeom prst="ellips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1600">
              <a:latin typeface="Arial" pitchFamily="34" charset="0"/>
            </a:endParaRPr>
          </a:p>
        </p:txBody>
      </p:sp>
      <p:sp>
        <p:nvSpPr>
          <p:cNvPr id="110620" name="Rectangle 67"/>
          <p:cNvSpPr>
            <a:spLocks noChangeArrowheads="1"/>
          </p:cNvSpPr>
          <p:nvPr/>
        </p:nvSpPr>
        <p:spPr bwMode="auto">
          <a:xfrm>
            <a:off x="4651375" y="4522788"/>
            <a:ext cx="260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solidFill>
                  <a:srgbClr val="0092C8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10621" name="Oval 68"/>
          <p:cNvSpPr>
            <a:spLocks noChangeArrowheads="1"/>
          </p:cNvSpPr>
          <p:nvPr/>
        </p:nvSpPr>
        <p:spPr bwMode="auto">
          <a:xfrm>
            <a:off x="4702175" y="5673725"/>
            <a:ext cx="153988" cy="153988"/>
          </a:xfrm>
          <a:prstGeom prst="ellips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sz="1600">
              <a:latin typeface="Arial" pitchFamily="34" charset="0"/>
            </a:endParaRPr>
          </a:p>
        </p:txBody>
      </p:sp>
      <p:sp>
        <p:nvSpPr>
          <p:cNvPr id="110622" name="Rectangle 69"/>
          <p:cNvSpPr>
            <a:spLocks noChangeArrowheads="1"/>
          </p:cNvSpPr>
          <p:nvPr/>
        </p:nvSpPr>
        <p:spPr bwMode="auto">
          <a:xfrm>
            <a:off x="4651375" y="5643563"/>
            <a:ext cx="260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900">
                <a:solidFill>
                  <a:srgbClr val="0092C8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110623" name="Line 70"/>
          <p:cNvSpPr>
            <a:spLocks noChangeShapeType="1"/>
          </p:cNvSpPr>
          <p:nvPr/>
        </p:nvSpPr>
        <p:spPr bwMode="auto">
          <a:xfrm>
            <a:off x="3127375" y="1625600"/>
            <a:ext cx="150813" cy="382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0624" name="Line 71"/>
          <p:cNvSpPr>
            <a:spLocks noChangeShapeType="1"/>
          </p:cNvSpPr>
          <p:nvPr/>
        </p:nvSpPr>
        <p:spPr bwMode="auto">
          <a:xfrm flipV="1">
            <a:off x="3171825" y="2005013"/>
            <a:ext cx="109538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0625" name="Line 72"/>
          <p:cNvSpPr>
            <a:spLocks noChangeShapeType="1"/>
          </p:cNvSpPr>
          <p:nvPr/>
        </p:nvSpPr>
        <p:spPr bwMode="auto">
          <a:xfrm>
            <a:off x="2668588" y="1606550"/>
            <a:ext cx="601662" cy="395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40713" name="Freeform 73"/>
          <p:cNvSpPr>
            <a:spLocks/>
          </p:cNvSpPr>
          <p:nvPr/>
        </p:nvSpPr>
        <p:spPr bwMode="auto">
          <a:xfrm>
            <a:off x="3935413" y="4256088"/>
            <a:ext cx="147637" cy="95250"/>
          </a:xfrm>
          <a:custGeom>
            <a:avLst/>
            <a:gdLst>
              <a:gd name="T0" fmla="*/ 0 w 96"/>
              <a:gd name="T1" fmla="*/ 62 h 62"/>
              <a:gd name="T2" fmla="*/ 46 w 96"/>
              <a:gd name="T3" fmla="*/ 4 h 62"/>
              <a:gd name="T4" fmla="*/ 96 w 96"/>
              <a:gd name="T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62">
                <a:moveTo>
                  <a:pt x="0" y="62"/>
                </a:moveTo>
                <a:lnTo>
                  <a:pt x="46" y="4"/>
                </a:lnTo>
                <a:lnTo>
                  <a:pt x="9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0627" name="Line 74"/>
          <p:cNvSpPr>
            <a:spLocks noChangeShapeType="1"/>
          </p:cNvSpPr>
          <p:nvPr/>
        </p:nvSpPr>
        <p:spPr bwMode="auto">
          <a:xfrm flipV="1">
            <a:off x="4429125" y="4637088"/>
            <a:ext cx="269875" cy="44450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0628" name="Line 75"/>
          <p:cNvSpPr>
            <a:spLocks noChangeShapeType="1"/>
          </p:cNvSpPr>
          <p:nvPr/>
        </p:nvSpPr>
        <p:spPr bwMode="auto">
          <a:xfrm flipV="1">
            <a:off x="3878263" y="5754688"/>
            <a:ext cx="822325" cy="69850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10629" name="Rectangle 76"/>
          <p:cNvSpPr>
            <a:spLocks noChangeArrowheads="1"/>
          </p:cNvSpPr>
          <p:nvPr/>
        </p:nvSpPr>
        <p:spPr bwMode="auto">
          <a:xfrm>
            <a:off x="8277225" y="60325"/>
            <a:ext cx="674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altLang="en-US" sz="1200" b="1">
                <a:latin typeface="Arial" pitchFamily="34" charset="0"/>
              </a:rPr>
              <a:t>Slide 1</a:t>
            </a:r>
          </a:p>
        </p:txBody>
      </p:sp>
      <p:sp>
        <p:nvSpPr>
          <p:cNvPr id="110630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200" smtClean="0">
                <a:solidFill>
                  <a:schemeClr val="tx1"/>
                </a:solidFill>
              </a:rPr>
              <a:t>Figure  21.8  Lymphocyte development, maturation, and activation.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Maturation</a:t>
            </a:r>
          </a:p>
        </p:txBody>
      </p:sp>
      <p:sp>
        <p:nvSpPr>
          <p:cNvPr id="1126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"Educated" to become mature; B cells in bone marrow, T cells in thymus</a:t>
            </a:r>
          </a:p>
          <a:p>
            <a:pPr lvl="1" eaLnBrk="1" hangingPunct="1"/>
            <a:r>
              <a:rPr lang="en-US" altLang="en-US" b="1" smtClean="0"/>
              <a:t>Immunocompetence</a:t>
            </a:r>
            <a:r>
              <a:rPr lang="en-US" altLang="en-US" smtClean="0"/>
              <a:t> – lymphocyte can recognize one specific antigen by binding to it</a:t>
            </a:r>
          </a:p>
          <a:p>
            <a:pPr lvl="2" eaLnBrk="1" hangingPunct="1"/>
            <a:r>
              <a:rPr lang="en-US" altLang="en-US" smtClean="0"/>
              <a:t>B or T cells display only one unique type of antigen receptor on surface when achieve maturity – bind only one antigen</a:t>
            </a:r>
          </a:p>
          <a:p>
            <a:pPr lvl="1" eaLnBrk="1" hangingPunct="1"/>
            <a:r>
              <a:rPr lang="en-US" altLang="en-US" b="1" smtClean="0"/>
              <a:t>Self-tolerance</a:t>
            </a:r>
            <a:endParaRPr lang="en-US" altLang="en-US" smtClean="0"/>
          </a:p>
          <a:p>
            <a:pPr lvl="2" eaLnBrk="1" hangingPunct="1"/>
            <a:r>
              <a:rPr lang="en-US" altLang="en-US" smtClean="0"/>
              <a:t>Lymphocytes unresponsive to own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 cells</a:t>
            </a:r>
          </a:p>
        </p:txBody>
      </p:sp>
      <p:sp>
        <p:nvSpPr>
          <p:cNvPr id="1157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 cells mature in thymus under negative and positive selection pressures ("tests")</a:t>
            </a:r>
          </a:p>
          <a:p>
            <a:pPr lvl="1" eaLnBrk="1" hangingPunct="1"/>
            <a:r>
              <a:rPr lang="en-US" altLang="en-US" dirty="0" smtClean="0"/>
              <a:t>Positive selection</a:t>
            </a:r>
          </a:p>
          <a:p>
            <a:pPr lvl="2" eaLnBrk="1" hangingPunct="1"/>
            <a:r>
              <a:rPr lang="en-US" altLang="en-US" dirty="0" smtClean="0"/>
              <a:t>Selects T cells capable of recognizing self-MHC proteins (MHC restriction); failures destroyed by apoptosis</a:t>
            </a:r>
          </a:p>
          <a:p>
            <a:pPr lvl="1" eaLnBrk="1" hangingPunct="1"/>
            <a:r>
              <a:rPr lang="en-US" altLang="en-US" dirty="0" smtClean="0"/>
              <a:t>Negative selection</a:t>
            </a:r>
          </a:p>
          <a:p>
            <a:pPr lvl="2" eaLnBrk="1" hangingPunct="1"/>
            <a:r>
              <a:rPr lang="en-US" altLang="en-US" dirty="0" smtClean="0"/>
              <a:t>Prompts apoptosis of T cells that bind to self-antigens displayed by self-MHC</a:t>
            </a:r>
          </a:p>
          <a:p>
            <a:pPr lvl="2" eaLnBrk="1" hangingPunct="1"/>
            <a:r>
              <a:rPr lang="en-US" altLang="en-US" dirty="0" smtClean="0"/>
              <a:t>Ensures self-tolerance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45" descr="figure_21_09_0_unlabeled"/>
          <p:cNvPicPr>
            <a:picLocks noChangeAspect="1" noChangeArrowheads="1"/>
          </p:cNvPicPr>
          <p:nvPr/>
        </p:nvPicPr>
        <p:blipFill>
          <a:blip r:embed="rId3" cstate="print"/>
          <a:srcRect b="2679"/>
          <a:stretch>
            <a:fillRect/>
          </a:stretch>
        </p:blipFill>
        <p:spPr bwMode="auto">
          <a:xfrm>
            <a:off x="2489200" y="200025"/>
            <a:ext cx="4183063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Rectangle 46"/>
          <p:cNvSpPr>
            <a:spLocks noChangeArrowheads="1"/>
          </p:cNvSpPr>
          <p:nvPr/>
        </p:nvSpPr>
        <p:spPr bwMode="auto">
          <a:xfrm>
            <a:off x="4203700" y="215900"/>
            <a:ext cx="1463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200" b="1">
                <a:latin typeface="Arial" pitchFamily="34" charset="0"/>
              </a:rPr>
              <a:t>Cellular immunity</a:t>
            </a:r>
          </a:p>
        </p:txBody>
      </p:sp>
      <p:sp>
        <p:nvSpPr>
          <p:cNvPr id="117765" name="Rectangle 47"/>
          <p:cNvSpPr>
            <a:spLocks noChangeArrowheads="1"/>
          </p:cNvSpPr>
          <p:nvPr/>
        </p:nvSpPr>
        <p:spPr bwMode="auto">
          <a:xfrm>
            <a:off x="2552700" y="215900"/>
            <a:ext cx="153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200" b="1">
                <a:latin typeface="Arial" pitchFamily="34" charset="0"/>
              </a:rPr>
              <a:t>Adaptive defenses</a:t>
            </a:r>
          </a:p>
        </p:txBody>
      </p:sp>
      <p:sp>
        <p:nvSpPr>
          <p:cNvPr id="117766" name="Rectangle 48"/>
          <p:cNvSpPr>
            <a:spLocks noChangeArrowheads="1"/>
          </p:cNvSpPr>
          <p:nvPr/>
        </p:nvSpPr>
        <p:spPr bwMode="auto">
          <a:xfrm>
            <a:off x="2547938" y="515938"/>
            <a:ext cx="1893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en-US" sz="1200">
                <a:latin typeface="Arial Black" pitchFamily="34" charset="0"/>
              </a:rPr>
              <a:t>1. Positive Selection</a:t>
            </a:r>
          </a:p>
        </p:txBody>
      </p:sp>
      <p:sp>
        <p:nvSpPr>
          <p:cNvPr id="117767" name="Rectangle 49"/>
          <p:cNvSpPr>
            <a:spLocks noChangeArrowheads="1"/>
          </p:cNvSpPr>
          <p:nvPr/>
        </p:nvSpPr>
        <p:spPr bwMode="auto">
          <a:xfrm>
            <a:off x="2547938" y="762000"/>
            <a:ext cx="39782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T cells </a:t>
            </a:r>
            <a:r>
              <a:rPr lang="en-US" altLang="en-US" sz="1200">
                <a:latin typeface="Arial Black" pitchFamily="34" charset="0"/>
              </a:rPr>
              <a:t>must</a:t>
            </a:r>
            <a:r>
              <a:rPr lang="en-US" altLang="en-US" sz="1200" b="1">
                <a:latin typeface="Arial" pitchFamily="34" charset="0"/>
              </a:rPr>
              <a:t> recognize self major histocompatibility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proteins (self-MHC)</a:t>
            </a:r>
          </a:p>
        </p:txBody>
      </p:sp>
      <p:sp>
        <p:nvSpPr>
          <p:cNvPr id="117768" name="Rectangle 50"/>
          <p:cNvSpPr>
            <a:spLocks noChangeArrowheads="1"/>
          </p:cNvSpPr>
          <p:nvPr/>
        </p:nvSpPr>
        <p:spPr bwMode="auto">
          <a:xfrm>
            <a:off x="2557463" y="1101725"/>
            <a:ext cx="9715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Antigen-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presenting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thymic cell</a:t>
            </a:r>
          </a:p>
        </p:txBody>
      </p:sp>
      <p:sp>
        <p:nvSpPr>
          <p:cNvPr id="117769" name="Rectangle 51"/>
          <p:cNvSpPr>
            <a:spLocks noChangeArrowheads="1"/>
          </p:cNvSpPr>
          <p:nvPr/>
        </p:nvSpPr>
        <p:spPr bwMode="auto">
          <a:xfrm>
            <a:off x="3724275" y="1225550"/>
            <a:ext cx="10048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Developing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T cell</a:t>
            </a:r>
          </a:p>
        </p:txBody>
      </p:sp>
      <p:sp>
        <p:nvSpPr>
          <p:cNvPr id="117770" name="Rectangle 52"/>
          <p:cNvSpPr>
            <a:spLocks noChangeArrowheads="1"/>
          </p:cNvSpPr>
          <p:nvPr/>
        </p:nvSpPr>
        <p:spPr bwMode="auto">
          <a:xfrm>
            <a:off x="4554538" y="1849438"/>
            <a:ext cx="21066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Failure to recognize self-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MHC results in </a:t>
            </a:r>
            <a:r>
              <a:rPr lang="en-US" altLang="en-US" sz="1200">
                <a:latin typeface="Arial Black" pitchFamily="34" charset="0"/>
              </a:rPr>
              <a:t>apoptosis</a:t>
            </a:r>
            <a:endParaRPr lang="en-US" altLang="en-US" sz="1200" b="1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(death by cell suicide).</a:t>
            </a:r>
          </a:p>
        </p:txBody>
      </p:sp>
      <p:sp>
        <p:nvSpPr>
          <p:cNvPr id="117771" name="Rectangle 53"/>
          <p:cNvSpPr>
            <a:spLocks noChangeArrowheads="1"/>
          </p:cNvSpPr>
          <p:nvPr/>
        </p:nvSpPr>
        <p:spPr bwMode="auto">
          <a:xfrm>
            <a:off x="3852863" y="2516188"/>
            <a:ext cx="1225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200" b="1">
                <a:latin typeface="Arial" pitchFamily="34" charset="0"/>
              </a:rPr>
              <a:t>T cell receptor</a:t>
            </a:r>
          </a:p>
        </p:txBody>
      </p:sp>
      <p:sp>
        <p:nvSpPr>
          <p:cNvPr id="117772" name="Rectangle 54"/>
          <p:cNvSpPr>
            <a:spLocks noChangeArrowheads="1"/>
          </p:cNvSpPr>
          <p:nvPr/>
        </p:nvSpPr>
        <p:spPr bwMode="auto">
          <a:xfrm>
            <a:off x="2471738" y="2520950"/>
            <a:ext cx="862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200" b="1">
                <a:latin typeface="Arial" pitchFamily="34" charset="0"/>
              </a:rPr>
              <a:t>Self-MHC</a:t>
            </a:r>
          </a:p>
        </p:txBody>
      </p:sp>
      <p:sp>
        <p:nvSpPr>
          <p:cNvPr id="117773" name="Rectangle 55"/>
          <p:cNvSpPr>
            <a:spLocks noChangeArrowheads="1"/>
          </p:cNvSpPr>
          <p:nvPr/>
        </p:nvSpPr>
        <p:spPr bwMode="auto">
          <a:xfrm>
            <a:off x="2895600" y="2659063"/>
            <a:ext cx="1055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200" b="1">
                <a:latin typeface="Arial" pitchFamily="34" charset="0"/>
              </a:rPr>
              <a:t>Self-antigen</a:t>
            </a:r>
          </a:p>
        </p:txBody>
      </p:sp>
      <p:sp>
        <p:nvSpPr>
          <p:cNvPr id="117774" name="Rectangle 56"/>
          <p:cNvSpPr>
            <a:spLocks noChangeArrowheads="1"/>
          </p:cNvSpPr>
          <p:nvPr/>
        </p:nvSpPr>
        <p:spPr bwMode="auto">
          <a:xfrm>
            <a:off x="4546600" y="3006725"/>
            <a:ext cx="17922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Recognizing self-MHC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results in survival.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Survivors proceed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to negative selection.</a:t>
            </a:r>
          </a:p>
        </p:txBody>
      </p:sp>
      <p:sp>
        <p:nvSpPr>
          <p:cNvPr id="117775" name="Rectangle 57"/>
          <p:cNvSpPr>
            <a:spLocks noChangeArrowheads="1"/>
          </p:cNvSpPr>
          <p:nvPr/>
        </p:nvSpPr>
        <p:spPr bwMode="auto">
          <a:xfrm>
            <a:off x="2554288" y="4008438"/>
            <a:ext cx="1970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200">
                <a:latin typeface="Arial Black" pitchFamily="34" charset="0"/>
              </a:rPr>
              <a:t>2. Negative Selection</a:t>
            </a:r>
          </a:p>
        </p:txBody>
      </p:sp>
      <p:sp>
        <p:nvSpPr>
          <p:cNvPr id="117776" name="Rectangle 58"/>
          <p:cNvSpPr>
            <a:spLocks noChangeArrowheads="1"/>
          </p:cNvSpPr>
          <p:nvPr/>
        </p:nvSpPr>
        <p:spPr bwMode="auto">
          <a:xfrm>
            <a:off x="2535238" y="4273550"/>
            <a:ext cx="3173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200" b="1">
                <a:latin typeface="Arial" pitchFamily="34" charset="0"/>
              </a:rPr>
              <a:t>T cells </a:t>
            </a:r>
            <a:r>
              <a:rPr lang="en-US" altLang="en-US" sz="1200">
                <a:latin typeface="Arial Black" pitchFamily="34" charset="0"/>
              </a:rPr>
              <a:t>must not</a:t>
            </a:r>
            <a:r>
              <a:rPr lang="en-US" altLang="en-US" sz="1200" b="1">
                <a:latin typeface="Arial" pitchFamily="34" charset="0"/>
              </a:rPr>
              <a:t> recognize self-antigens</a:t>
            </a:r>
          </a:p>
        </p:txBody>
      </p:sp>
      <p:sp>
        <p:nvSpPr>
          <p:cNvPr id="117777" name="Rectangle 59"/>
          <p:cNvSpPr>
            <a:spLocks noChangeArrowheads="1"/>
          </p:cNvSpPr>
          <p:nvPr/>
        </p:nvSpPr>
        <p:spPr bwMode="auto">
          <a:xfrm>
            <a:off x="4545013" y="4721225"/>
            <a:ext cx="21224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Recognizing self-antigen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results in </a:t>
            </a:r>
            <a:r>
              <a:rPr lang="en-US" altLang="en-US" sz="1200">
                <a:latin typeface="Arial Black" pitchFamily="34" charset="0"/>
              </a:rPr>
              <a:t>apoptosis.</a:t>
            </a:r>
            <a:r>
              <a:rPr lang="en-US" altLang="en-US" sz="1200" b="1">
                <a:latin typeface="Arial" pitchFamily="34" charset="0"/>
              </a:rPr>
              <a:t> This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eliminates self-reactive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T cells that could cause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autoimmune diseases.</a:t>
            </a:r>
          </a:p>
        </p:txBody>
      </p:sp>
      <p:sp>
        <p:nvSpPr>
          <p:cNvPr id="117778" name="Rectangle 60"/>
          <p:cNvSpPr>
            <a:spLocks noChangeArrowheads="1"/>
          </p:cNvSpPr>
          <p:nvPr/>
        </p:nvSpPr>
        <p:spPr bwMode="auto">
          <a:xfrm>
            <a:off x="4533900" y="5802313"/>
            <a:ext cx="2038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Failure to recognize (bind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tightly to) self-antigen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results in survival and</a:t>
            </a:r>
          </a:p>
          <a:p>
            <a:pPr>
              <a:lnSpc>
                <a:spcPct val="90000"/>
              </a:lnSpc>
            </a:pPr>
            <a:r>
              <a:rPr lang="en-US" altLang="en-US" sz="1200" b="1">
                <a:latin typeface="Arial" pitchFamily="34" charset="0"/>
              </a:rPr>
              <a:t>continued maturation.</a:t>
            </a:r>
          </a:p>
        </p:txBody>
      </p:sp>
      <p:sp>
        <p:nvSpPr>
          <p:cNvPr id="70717" name="Freeform 61"/>
          <p:cNvSpPr>
            <a:spLocks/>
          </p:cNvSpPr>
          <p:nvPr/>
        </p:nvSpPr>
        <p:spPr bwMode="auto">
          <a:xfrm>
            <a:off x="3276600" y="2305050"/>
            <a:ext cx="50800" cy="360363"/>
          </a:xfrm>
          <a:custGeom>
            <a:avLst/>
            <a:gdLst>
              <a:gd name="T0" fmla="*/ 22 w 32"/>
              <a:gd name="T1" fmla="*/ 0 h 227"/>
              <a:gd name="T2" fmla="*/ 32 w 32"/>
              <a:gd name="T3" fmla="*/ 227 h 227"/>
              <a:gd name="T4" fmla="*/ 0 w 32"/>
              <a:gd name="T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27">
                <a:moveTo>
                  <a:pt x="22" y="0"/>
                </a:moveTo>
                <a:lnTo>
                  <a:pt x="32" y="227"/>
                </a:lnTo>
                <a:lnTo>
                  <a:pt x="0" y="227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0718" name="Freeform 62"/>
          <p:cNvSpPr>
            <a:spLocks/>
          </p:cNvSpPr>
          <p:nvPr/>
        </p:nvSpPr>
        <p:spPr bwMode="auto">
          <a:xfrm>
            <a:off x="3419475" y="2128838"/>
            <a:ext cx="3175" cy="600075"/>
          </a:xfrm>
          <a:custGeom>
            <a:avLst/>
            <a:gdLst>
              <a:gd name="T0" fmla="*/ 2 w 2"/>
              <a:gd name="T1" fmla="*/ 0 h 378"/>
              <a:gd name="T2" fmla="*/ 0 w 2"/>
              <a:gd name="T3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378">
                <a:moveTo>
                  <a:pt x="2" y="0"/>
                </a:moveTo>
                <a:lnTo>
                  <a:pt x="0" y="37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0719" name="Freeform 63"/>
          <p:cNvSpPr>
            <a:spLocks/>
          </p:cNvSpPr>
          <p:nvPr/>
        </p:nvSpPr>
        <p:spPr bwMode="auto">
          <a:xfrm>
            <a:off x="3597275" y="2319338"/>
            <a:ext cx="314325" cy="349250"/>
          </a:xfrm>
          <a:custGeom>
            <a:avLst/>
            <a:gdLst>
              <a:gd name="T0" fmla="*/ 0 w 198"/>
              <a:gd name="T1" fmla="*/ 0 h 220"/>
              <a:gd name="T2" fmla="*/ 140 w 198"/>
              <a:gd name="T3" fmla="*/ 220 h 220"/>
              <a:gd name="T4" fmla="*/ 198 w 198"/>
              <a:gd name="T5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8" h="220">
                <a:moveTo>
                  <a:pt x="0" y="0"/>
                </a:moveTo>
                <a:lnTo>
                  <a:pt x="140" y="220"/>
                </a:lnTo>
                <a:lnTo>
                  <a:pt x="198" y="22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7782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altLang="en-US" sz="1200" smtClean="0">
                <a:solidFill>
                  <a:schemeClr val="tx1"/>
                </a:solidFill>
              </a:rPr>
              <a:t>Figure 21.9  T cell education in the thymus.</a:t>
            </a:r>
            <a:endParaRPr lang="en-US" altLang="en-US" sz="1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 cells</a:t>
            </a:r>
          </a:p>
        </p:txBody>
      </p:sp>
      <p:sp>
        <p:nvSpPr>
          <p:cNvPr id="1198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 cells mature in red bone marrow</a:t>
            </a:r>
          </a:p>
          <a:p>
            <a:pPr eaLnBrk="1" hangingPunct="1"/>
            <a:r>
              <a:rPr lang="en-US" altLang="en-US" smtClean="0"/>
              <a:t>Positively selected if successfully make antigen receptors</a:t>
            </a:r>
          </a:p>
          <a:p>
            <a:pPr eaLnBrk="1" hangingPunct="1"/>
            <a:r>
              <a:rPr lang="en-US" altLang="en-US" smtClean="0"/>
              <a:t>Those that are self-reactive </a:t>
            </a:r>
          </a:p>
          <a:p>
            <a:pPr lvl="1" eaLnBrk="1" hangingPunct="1"/>
            <a:r>
              <a:rPr lang="en-US" altLang="en-US" smtClean="0"/>
              <a:t>Eliminated by apoptosis (clonal deletion)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Antigen Encounter and Activation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ym typeface="Wingdings" pitchFamily="2" charset="2"/>
              </a:rPr>
              <a:t>Clonal selection</a:t>
            </a:r>
            <a:endParaRPr lang="en-US" altLang="en-US" smtClean="0">
              <a:sym typeface="Wingdings" pitchFamily="2" charset="2"/>
            </a:endParaRPr>
          </a:p>
          <a:p>
            <a:pPr lvl="1" eaLnBrk="1" hangingPunct="1"/>
            <a:r>
              <a:rPr lang="en-US" altLang="en-US" smtClean="0"/>
              <a:t>Naive lymphocyte's first encounter with antigen </a:t>
            </a:r>
            <a:r>
              <a:rPr lang="en-US" altLang="en-US" smtClean="0">
                <a:sym typeface="Wingdings" pitchFamily="2" charset="2"/>
              </a:rPr>
              <a:t> selected for further development 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If correct signals present, lymphocyte will complete its differentiation</a:t>
            </a:r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Immunological Memory</a:t>
            </a:r>
          </a:p>
        </p:txBody>
      </p:sp>
      <p:sp>
        <p:nvSpPr>
          <p:cNvPr id="1280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Primary immune response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Cell proliferation and differentiation upon first antigen exposure</a:t>
            </a:r>
          </a:p>
          <a:p>
            <a:pPr lvl="1" eaLnBrk="1" hangingPunct="1"/>
            <a:r>
              <a:rPr lang="en-US" altLang="en-US" smtClean="0"/>
              <a:t>Lag period: three to six days </a:t>
            </a:r>
          </a:p>
          <a:p>
            <a:pPr lvl="1" eaLnBrk="1" hangingPunct="1"/>
            <a:r>
              <a:rPr lang="en-US" altLang="en-US" smtClean="0"/>
              <a:t>Peak levels of plasma antibody are reached in 10 days</a:t>
            </a:r>
          </a:p>
          <a:p>
            <a:pPr lvl="1" eaLnBrk="1" hangingPunct="1"/>
            <a:r>
              <a:rPr lang="en-US" altLang="en-US" smtClean="0"/>
              <a:t>Antibody levels then decline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Immunological Memory</a:t>
            </a:r>
          </a:p>
        </p:txBody>
      </p:sp>
      <p:sp>
        <p:nvSpPr>
          <p:cNvPr id="1300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Secondary immune response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Re-exposure to same antigen gives faster, more prolonged, more effective response</a:t>
            </a:r>
          </a:p>
          <a:p>
            <a:pPr lvl="2" eaLnBrk="1" hangingPunct="1"/>
            <a:r>
              <a:rPr lang="en-US" altLang="en-US" smtClean="0"/>
              <a:t>Sensitized memory cells respond within hours</a:t>
            </a:r>
          </a:p>
          <a:p>
            <a:pPr lvl="2" eaLnBrk="1" hangingPunct="1"/>
            <a:r>
              <a:rPr lang="en-US" altLang="en-US" smtClean="0"/>
              <a:t>Antibody levels peak in two to three days at much higher levels </a:t>
            </a:r>
          </a:p>
          <a:p>
            <a:pPr lvl="2" eaLnBrk="1" hangingPunct="1"/>
            <a:r>
              <a:rPr lang="en-US" altLang="en-US" smtClean="0"/>
              <a:t>Antibodies bind with greater affinity</a:t>
            </a:r>
          </a:p>
          <a:p>
            <a:pPr lvl="2" eaLnBrk="1" hangingPunct="1"/>
            <a:r>
              <a:rPr lang="en-US" altLang="en-US" smtClean="0"/>
              <a:t>Antibody level can remain high for weeks to months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80" descr="figure_21_12_unlabeled"/>
          <p:cNvPicPr>
            <a:picLocks noChangeAspect="1" noChangeArrowheads="1"/>
          </p:cNvPicPr>
          <p:nvPr/>
        </p:nvPicPr>
        <p:blipFill>
          <a:blip r:embed="rId3" cstate="print"/>
          <a:srcRect b="6151"/>
          <a:stretch>
            <a:fillRect/>
          </a:stretch>
        </p:blipFill>
        <p:spPr bwMode="auto">
          <a:xfrm>
            <a:off x="1306513" y="177800"/>
            <a:ext cx="6529387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0" name="Rectangle 7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altLang="en-US" sz="1200" smtClean="0">
                <a:solidFill>
                  <a:schemeClr val="tx1"/>
                </a:solidFill>
              </a:rPr>
              <a:t>Figure 21.12  Primary and secondary humoral responses.</a:t>
            </a:r>
            <a:endParaRPr lang="en-US" altLang="en-US" sz="1800" b="0" smtClean="0"/>
          </a:p>
        </p:txBody>
      </p:sp>
      <p:sp>
        <p:nvSpPr>
          <p:cNvPr id="132101" name="Rectangle 81"/>
          <p:cNvSpPr>
            <a:spLocks noChangeArrowheads="1"/>
          </p:cNvSpPr>
          <p:nvPr/>
        </p:nvSpPr>
        <p:spPr bwMode="auto">
          <a:xfrm rot="-5400000">
            <a:off x="-576262" y="3349625"/>
            <a:ext cx="4311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500">
                <a:latin typeface="Arial Black" pitchFamily="34" charset="0"/>
              </a:rPr>
              <a:t>Antibody titer (antibody concentration) </a:t>
            </a:r>
          </a:p>
          <a:p>
            <a:pPr algn="ctr"/>
            <a:r>
              <a:rPr lang="en-US" altLang="en-US" sz="1500">
                <a:latin typeface="Arial Black" pitchFamily="34" charset="0"/>
              </a:rPr>
              <a:t>in plasma (arbitrary units)</a:t>
            </a:r>
          </a:p>
        </p:txBody>
      </p:sp>
      <p:sp>
        <p:nvSpPr>
          <p:cNvPr id="132102" name="Rectangle 82"/>
          <p:cNvSpPr>
            <a:spLocks noChangeArrowheads="1"/>
          </p:cNvSpPr>
          <p:nvPr/>
        </p:nvSpPr>
        <p:spPr bwMode="auto">
          <a:xfrm>
            <a:off x="1743075" y="4957763"/>
            <a:ext cx="48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10</a:t>
            </a:r>
            <a:r>
              <a:rPr lang="en-US" altLang="en-US" sz="1600" b="1" baseline="30000">
                <a:latin typeface="Arial" pitchFamily="34" charset="0"/>
              </a:rPr>
              <a:t>0</a:t>
            </a:r>
            <a:endParaRPr lang="en-US" altLang="en-US" sz="1600" b="1">
              <a:latin typeface="Arial" pitchFamily="34" charset="0"/>
            </a:endParaRPr>
          </a:p>
        </p:txBody>
      </p:sp>
      <p:sp>
        <p:nvSpPr>
          <p:cNvPr id="132103" name="Rectangle 83"/>
          <p:cNvSpPr>
            <a:spLocks noChangeArrowheads="1"/>
          </p:cNvSpPr>
          <p:nvPr/>
        </p:nvSpPr>
        <p:spPr bwMode="auto">
          <a:xfrm>
            <a:off x="1763713" y="4257675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10</a:t>
            </a:r>
            <a:r>
              <a:rPr lang="en-US" altLang="en-US" sz="1600" b="1" baseline="30000">
                <a:latin typeface="Arial" pitchFamily="34" charset="0"/>
              </a:rPr>
              <a:t>1</a:t>
            </a:r>
            <a:endParaRPr lang="en-US" altLang="en-US" sz="1600" b="1">
              <a:latin typeface="Arial" pitchFamily="34" charset="0"/>
            </a:endParaRPr>
          </a:p>
        </p:txBody>
      </p:sp>
      <p:sp>
        <p:nvSpPr>
          <p:cNvPr id="132104" name="Rectangle 84"/>
          <p:cNvSpPr>
            <a:spLocks noChangeArrowheads="1"/>
          </p:cNvSpPr>
          <p:nvPr/>
        </p:nvSpPr>
        <p:spPr bwMode="auto">
          <a:xfrm>
            <a:off x="1741488" y="3516313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10</a:t>
            </a:r>
            <a:r>
              <a:rPr lang="en-US" altLang="en-US" sz="1600" b="1" baseline="30000">
                <a:latin typeface="Arial" pitchFamily="34" charset="0"/>
              </a:rPr>
              <a:t>2</a:t>
            </a:r>
            <a:endParaRPr lang="en-US" altLang="en-US" sz="1600" b="1">
              <a:latin typeface="Arial" pitchFamily="34" charset="0"/>
            </a:endParaRPr>
          </a:p>
        </p:txBody>
      </p:sp>
      <p:sp>
        <p:nvSpPr>
          <p:cNvPr id="132105" name="Rectangle 85"/>
          <p:cNvSpPr>
            <a:spLocks noChangeArrowheads="1"/>
          </p:cNvSpPr>
          <p:nvPr/>
        </p:nvSpPr>
        <p:spPr bwMode="auto">
          <a:xfrm>
            <a:off x="1739900" y="2797175"/>
            <a:ext cx="48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10</a:t>
            </a:r>
            <a:r>
              <a:rPr lang="en-US" altLang="en-US" sz="1600" b="1" baseline="30000">
                <a:latin typeface="Arial" pitchFamily="34" charset="0"/>
              </a:rPr>
              <a:t>3</a:t>
            </a:r>
            <a:endParaRPr lang="en-US" altLang="en-US" sz="1600" b="1">
              <a:latin typeface="Arial" pitchFamily="34" charset="0"/>
            </a:endParaRPr>
          </a:p>
        </p:txBody>
      </p:sp>
      <p:sp>
        <p:nvSpPr>
          <p:cNvPr id="132106" name="Rectangle 86"/>
          <p:cNvSpPr>
            <a:spLocks noChangeArrowheads="1"/>
          </p:cNvSpPr>
          <p:nvPr/>
        </p:nvSpPr>
        <p:spPr bwMode="auto">
          <a:xfrm>
            <a:off x="1741488" y="2057400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10</a:t>
            </a:r>
            <a:r>
              <a:rPr lang="en-US" altLang="en-US" sz="1600" b="1" baseline="30000">
                <a:latin typeface="Arial" pitchFamily="34" charset="0"/>
              </a:rPr>
              <a:t>4</a:t>
            </a:r>
            <a:endParaRPr lang="en-US" altLang="en-US" sz="1600" b="1">
              <a:latin typeface="Arial" pitchFamily="34" charset="0"/>
            </a:endParaRPr>
          </a:p>
        </p:txBody>
      </p:sp>
      <p:sp>
        <p:nvSpPr>
          <p:cNvPr id="132107" name="Rectangle 87"/>
          <p:cNvSpPr>
            <a:spLocks noChangeArrowheads="1"/>
          </p:cNvSpPr>
          <p:nvPr/>
        </p:nvSpPr>
        <p:spPr bwMode="auto">
          <a:xfrm>
            <a:off x="2425700" y="5181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0</a:t>
            </a:r>
          </a:p>
        </p:txBody>
      </p:sp>
      <p:sp>
        <p:nvSpPr>
          <p:cNvPr id="132108" name="Rectangle 88"/>
          <p:cNvSpPr>
            <a:spLocks noChangeArrowheads="1"/>
          </p:cNvSpPr>
          <p:nvPr/>
        </p:nvSpPr>
        <p:spPr bwMode="auto">
          <a:xfrm>
            <a:off x="3070225" y="51831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7</a:t>
            </a:r>
          </a:p>
        </p:txBody>
      </p:sp>
      <p:sp>
        <p:nvSpPr>
          <p:cNvPr id="132109" name="Rectangle 89"/>
          <p:cNvSpPr>
            <a:spLocks noChangeArrowheads="1"/>
          </p:cNvSpPr>
          <p:nvPr/>
        </p:nvSpPr>
        <p:spPr bwMode="auto">
          <a:xfrm>
            <a:off x="3608388" y="51831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14</a:t>
            </a:r>
          </a:p>
        </p:txBody>
      </p:sp>
      <p:sp>
        <p:nvSpPr>
          <p:cNvPr id="132110" name="Rectangle 90"/>
          <p:cNvSpPr>
            <a:spLocks noChangeArrowheads="1"/>
          </p:cNvSpPr>
          <p:nvPr/>
        </p:nvSpPr>
        <p:spPr bwMode="auto">
          <a:xfrm>
            <a:off x="4214813" y="51831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21</a:t>
            </a:r>
          </a:p>
        </p:txBody>
      </p:sp>
      <p:sp>
        <p:nvSpPr>
          <p:cNvPr id="132111" name="Rectangle 91"/>
          <p:cNvSpPr>
            <a:spLocks noChangeArrowheads="1"/>
          </p:cNvSpPr>
          <p:nvPr/>
        </p:nvSpPr>
        <p:spPr bwMode="auto">
          <a:xfrm>
            <a:off x="4857750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28</a:t>
            </a:r>
          </a:p>
        </p:txBody>
      </p:sp>
      <p:sp>
        <p:nvSpPr>
          <p:cNvPr id="132112" name="Rectangle 92"/>
          <p:cNvSpPr>
            <a:spLocks noChangeArrowheads="1"/>
          </p:cNvSpPr>
          <p:nvPr/>
        </p:nvSpPr>
        <p:spPr bwMode="auto">
          <a:xfrm>
            <a:off x="5473700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35</a:t>
            </a:r>
          </a:p>
        </p:txBody>
      </p:sp>
      <p:sp>
        <p:nvSpPr>
          <p:cNvPr id="132113" name="Rectangle 93"/>
          <p:cNvSpPr>
            <a:spLocks noChangeArrowheads="1"/>
          </p:cNvSpPr>
          <p:nvPr/>
        </p:nvSpPr>
        <p:spPr bwMode="auto">
          <a:xfrm>
            <a:off x="6072188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42</a:t>
            </a:r>
          </a:p>
        </p:txBody>
      </p:sp>
      <p:sp>
        <p:nvSpPr>
          <p:cNvPr id="132114" name="Rectangle 94"/>
          <p:cNvSpPr>
            <a:spLocks noChangeArrowheads="1"/>
          </p:cNvSpPr>
          <p:nvPr/>
        </p:nvSpPr>
        <p:spPr bwMode="auto">
          <a:xfrm>
            <a:off x="6683375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49</a:t>
            </a:r>
          </a:p>
        </p:txBody>
      </p:sp>
      <p:sp>
        <p:nvSpPr>
          <p:cNvPr id="132115" name="Rectangle 95"/>
          <p:cNvSpPr>
            <a:spLocks noChangeArrowheads="1"/>
          </p:cNvSpPr>
          <p:nvPr/>
        </p:nvSpPr>
        <p:spPr bwMode="auto">
          <a:xfrm>
            <a:off x="7281863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 b="1">
                <a:latin typeface="Arial" pitchFamily="34" charset="0"/>
              </a:rPr>
              <a:t>56</a:t>
            </a:r>
          </a:p>
        </p:txBody>
      </p:sp>
      <p:sp>
        <p:nvSpPr>
          <p:cNvPr id="132116" name="Rectangle 96"/>
          <p:cNvSpPr>
            <a:spLocks noChangeArrowheads="1"/>
          </p:cNvSpPr>
          <p:nvPr/>
        </p:nvSpPr>
        <p:spPr bwMode="auto">
          <a:xfrm>
            <a:off x="1882775" y="5732463"/>
            <a:ext cx="149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500" b="1">
                <a:latin typeface="Arial" pitchFamily="34" charset="0"/>
              </a:rPr>
              <a:t>First exposure</a:t>
            </a:r>
          </a:p>
          <a:p>
            <a:r>
              <a:rPr lang="en-US" altLang="en-US" sz="1500" b="1">
                <a:latin typeface="Arial" pitchFamily="34" charset="0"/>
              </a:rPr>
              <a:t>to antigen A</a:t>
            </a:r>
          </a:p>
        </p:txBody>
      </p:sp>
      <p:sp>
        <p:nvSpPr>
          <p:cNvPr id="132117" name="Rectangle 97"/>
          <p:cNvSpPr>
            <a:spLocks noChangeArrowheads="1"/>
          </p:cNvSpPr>
          <p:nvPr/>
        </p:nvSpPr>
        <p:spPr bwMode="auto">
          <a:xfrm>
            <a:off x="3584575" y="5729288"/>
            <a:ext cx="29892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500" b="1">
                <a:latin typeface="Arial" pitchFamily="34" charset="0"/>
              </a:rPr>
              <a:t>Second exposure to antigen A;</a:t>
            </a:r>
          </a:p>
          <a:p>
            <a:r>
              <a:rPr lang="en-US" altLang="en-US" sz="1500" b="1">
                <a:latin typeface="Arial" pitchFamily="34" charset="0"/>
              </a:rPr>
              <a:t>first exposure to antigen B</a:t>
            </a:r>
          </a:p>
        </p:txBody>
      </p:sp>
      <p:sp>
        <p:nvSpPr>
          <p:cNvPr id="132118" name="Rectangle 98"/>
          <p:cNvSpPr>
            <a:spLocks noChangeArrowheads="1"/>
          </p:cNvSpPr>
          <p:nvPr/>
        </p:nvSpPr>
        <p:spPr bwMode="auto">
          <a:xfrm>
            <a:off x="1276350" y="385763"/>
            <a:ext cx="22177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500">
                <a:solidFill>
                  <a:srgbClr val="0074A6"/>
                </a:solidFill>
                <a:latin typeface="Arial Black" pitchFamily="34" charset="0"/>
              </a:rPr>
              <a:t>Primary immune</a:t>
            </a:r>
          </a:p>
          <a:p>
            <a:pPr>
              <a:lnSpc>
                <a:spcPct val="95000"/>
              </a:lnSpc>
            </a:pPr>
            <a:r>
              <a:rPr lang="en-US" altLang="en-US" sz="1500">
                <a:solidFill>
                  <a:srgbClr val="0074A6"/>
                </a:solidFill>
                <a:latin typeface="Arial Black" pitchFamily="34" charset="0"/>
              </a:rPr>
              <a:t>response</a:t>
            </a:r>
            <a:r>
              <a:rPr lang="en-US" altLang="en-US" sz="1500" b="1">
                <a:solidFill>
                  <a:srgbClr val="0074A6"/>
                </a:solidFill>
                <a:latin typeface="Arial" pitchFamily="34" charset="0"/>
              </a:rPr>
              <a:t> to antigen</a:t>
            </a:r>
          </a:p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rgbClr val="0074A6"/>
                </a:solidFill>
                <a:latin typeface="Arial" pitchFamily="34" charset="0"/>
              </a:rPr>
              <a:t>A occurs after a delay.</a:t>
            </a:r>
          </a:p>
        </p:txBody>
      </p:sp>
      <p:sp>
        <p:nvSpPr>
          <p:cNvPr id="132119" name="Rectangle 99"/>
          <p:cNvSpPr>
            <a:spLocks noChangeArrowheads="1"/>
          </p:cNvSpPr>
          <p:nvPr/>
        </p:nvSpPr>
        <p:spPr bwMode="auto">
          <a:xfrm>
            <a:off x="4094163" y="161925"/>
            <a:ext cx="37195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500">
                <a:solidFill>
                  <a:srgbClr val="0074A6"/>
                </a:solidFill>
                <a:latin typeface="Arial Black" pitchFamily="34" charset="0"/>
              </a:rPr>
              <a:t>Secondary immune response</a:t>
            </a:r>
            <a:r>
              <a:rPr lang="en-US" altLang="en-US" sz="1500" b="1">
                <a:solidFill>
                  <a:srgbClr val="0074A6"/>
                </a:solidFill>
                <a:latin typeface="Arial" pitchFamily="34" charset="0"/>
              </a:rPr>
              <a:t> to</a:t>
            </a:r>
          </a:p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rgbClr val="0074A6"/>
                </a:solidFill>
                <a:latin typeface="Arial" pitchFamily="34" charset="0"/>
              </a:rPr>
              <a:t>antigen A is faster and larger; </a:t>
            </a:r>
            <a:r>
              <a:rPr lang="en-US" altLang="en-US" sz="1500">
                <a:solidFill>
                  <a:srgbClr val="0074A6"/>
                </a:solidFill>
                <a:latin typeface="Arial Black" pitchFamily="34" charset="0"/>
              </a:rPr>
              <a:t>primary</a:t>
            </a:r>
            <a:endParaRPr lang="en-US" altLang="en-US" sz="1500" b="1">
              <a:solidFill>
                <a:srgbClr val="0074A6"/>
              </a:solidFill>
              <a:latin typeface="Arial Black" pitchFamily="34" charset="0"/>
            </a:endParaRPr>
          </a:p>
          <a:p>
            <a:pPr>
              <a:lnSpc>
                <a:spcPct val="95000"/>
              </a:lnSpc>
            </a:pPr>
            <a:r>
              <a:rPr lang="en-US" altLang="en-US" sz="1500">
                <a:solidFill>
                  <a:srgbClr val="0074A6"/>
                </a:solidFill>
                <a:latin typeface="Arial Black" pitchFamily="34" charset="0"/>
              </a:rPr>
              <a:t>immune response</a:t>
            </a:r>
            <a:r>
              <a:rPr lang="en-US" altLang="en-US" sz="1500" b="1">
                <a:solidFill>
                  <a:srgbClr val="0074A6"/>
                </a:solidFill>
                <a:latin typeface="Arial" pitchFamily="34" charset="0"/>
              </a:rPr>
              <a:t> to antigen B is</a:t>
            </a:r>
          </a:p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rgbClr val="0074A6"/>
                </a:solidFill>
                <a:latin typeface="Arial" pitchFamily="34" charset="0"/>
              </a:rPr>
              <a:t>similar to that for antigen A.</a:t>
            </a:r>
          </a:p>
        </p:txBody>
      </p:sp>
      <p:sp>
        <p:nvSpPr>
          <p:cNvPr id="132120" name="Rectangle 100"/>
          <p:cNvSpPr>
            <a:spLocks noChangeArrowheads="1"/>
          </p:cNvSpPr>
          <p:nvPr/>
        </p:nvSpPr>
        <p:spPr bwMode="auto">
          <a:xfrm>
            <a:off x="4191000" y="6335713"/>
            <a:ext cx="14017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500">
                <a:latin typeface="Arial Black" pitchFamily="34" charset="0"/>
              </a:rPr>
              <a:t>Time (days)</a:t>
            </a:r>
            <a:endParaRPr lang="en-US" altLang="en-US" sz="1500" b="1">
              <a:latin typeface="Arial Black" pitchFamily="34" charset="0"/>
            </a:endParaRPr>
          </a:p>
        </p:txBody>
      </p:sp>
      <p:sp>
        <p:nvSpPr>
          <p:cNvPr id="132121" name="Rectangle 101"/>
          <p:cNvSpPr>
            <a:spLocks noChangeArrowheads="1"/>
          </p:cNvSpPr>
          <p:nvPr/>
        </p:nvSpPr>
        <p:spPr bwMode="auto">
          <a:xfrm>
            <a:off x="3135313" y="4398963"/>
            <a:ext cx="8191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rgbClr val="0074A6"/>
                </a:solidFill>
                <a:latin typeface="Arial" pitchFamily="34" charset="0"/>
              </a:rPr>
              <a:t>Anti-</a:t>
            </a:r>
          </a:p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rgbClr val="0074A6"/>
                </a:solidFill>
                <a:latin typeface="Arial" pitchFamily="34" charset="0"/>
              </a:rPr>
              <a:t>Bodies</a:t>
            </a:r>
          </a:p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rgbClr val="0074A6"/>
                </a:solidFill>
                <a:latin typeface="Arial" pitchFamily="34" charset="0"/>
              </a:rPr>
              <a:t>to A</a:t>
            </a:r>
          </a:p>
        </p:txBody>
      </p:sp>
      <p:sp>
        <p:nvSpPr>
          <p:cNvPr id="132122" name="Rectangle 102"/>
          <p:cNvSpPr>
            <a:spLocks noChangeArrowheads="1"/>
          </p:cNvSpPr>
          <p:nvPr/>
        </p:nvSpPr>
        <p:spPr bwMode="auto">
          <a:xfrm>
            <a:off x="5549900" y="4337050"/>
            <a:ext cx="8191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rgbClr val="7D166B"/>
                </a:solidFill>
                <a:latin typeface="Arial" pitchFamily="34" charset="0"/>
              </a:rPr>
              <a:t>Anti-</a:t>
            </a:r>
          </a:p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rgbClr val="7D166B"/>
                </a:solidFill>
                <a:latin typeface="Arial" pitchFamily="34" charset="0"/>
              </a:rPr>
              <a:t>Bodies</a:t>
            </a:r>
          </a:p>
          <a:p>
            <a:pPr>
              <a:lnSpc>
                <a:spcPct val="95000"/>
              </a:lnSpc>
            </a:pPr>
            <a:r>
              <a:rPr lang="en-US" altLang="en-US" sz="1500" b="1">
                <a:solidFill>
                  <a:srgbClr val="7D166B"/>
                </a:solidFill>
                <a:latin typeface="Arial" pitchFamily="34" charset="0"/>
              </a:rPr>
              <a:t>to B</a:t>
            </a:r>
          </a:p>
        </p:txBody>
      </p:sp>
      <p:sp>
        <p:nvSpPr>
          <p:cNvPr id="132123" name="Line 103"/>
          <p:cNvSpPr>
            <a:spLocks noChangeShapeType="1"/>
          </p:cNvSpPr>
          <p:nvPr/>
        </p:nvSpPr>
        <p:spPr bwMode="auto">
          <a:xfrm flipH="1" flipV="1">
            <a:off x="2343150" y="1206500"/>
            <a:ext cx="1050925" cy="3105150"/>
          </a:xfrm>
          <a:prstGeom prst="line">
            <a:avLst/>
          </a:prstGeom>
          <a:noFill/>
          <a:ln w="1587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32124" name="Line 104"/>
          <p:cNvSpPr>
            <a:spLocks noChangeShapeType="1"/>
          </p:cNvSpPr>
          <p:nvPr/>
        </p:nvSpPr>
        <p:spPr bwMode="auto">
          <a:xfrm>
            <a:off x="1377950" y="1209675"/>
            <a:ext cx="1978025" cy="0"/>
          </a:xfrm>
          <a:prstGeom prst="line">
            <a:avLst/>
          </a:prstGeom>
          <a:noFill/>
          <a:ln w="1587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32125" name="Line 105"/>
          <p:cNvSpPr>
            <a:spLocks noChangeShapeType="1"/>
          </p:cNvSpPr>
          <p:nvPr/>
        </p:nvSpPr>
        <p:spPr bwMode="auto">
          <a:xfrm>
            <a:off x="4195763" y="1211263"/>
            <a:ext cx="3397250" cy="0"/>
          </a:xfrm>
          <a:prstGeom prst="line">
            <a:avLst/>
          </a:prstGeom>
          <a:noFill/>
          <a:ln w="1587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9194" name="Freeform 106"/>
          <p:cNvSpPr>
            <a:spLocks/>
          </p:cNvSpPr>
          <p:nvPr/>
        </p:nvSpPr>
        <p:spPr bwMode="auto">
          <a:xfrm>
            <a:off x="5826125" y="1211263"/>
            <a:ext cx="312738" cy="3065462"/>
          </a:xfrm>
          <a:custGeom>
            <a:avLst/>
            <a:gdLst>
              <a:gd name="T0" fmla="*/ 197 w 197"/>
              <a:gd name="T1" fmla="*/ 725 h 1931"/>
              <a:gd name="T2" fmla="*/ 27 w 197"/>
              <a:gd name="T3" fmla="*/ 0 h 1931"/>
              <a:gd name="T4" fmla="*/ 0 w 197"/>
              <a:gd name="T5" fmla="*/ 1931 h 1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" h="1931">
                <a:moveTo>
                  <a:pt x="197" y="725"/>
                </a:moveTo>
                <a:lnTo>
                  <a:pt x="27" y="0"/>
                </a:lnTo>
                <a:lnTo>
                  <a:pt x="0" y="1931"/>
                </a:lnTo>
              </a:path>
            </a:pathLst>
          </a:custGeom>
          <a:noFill/>
          <a:ln w="15875" cap="flat" cmpd="sng">
            <a:solidFill>
              <a:srgbClr val="0074A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2127" name="Oval 107"/>
          <p:cNvSpPr>
            <a:spLocks noChangeArrowheads="1"/>
          </p:cNvSpPr>
          <p:nvPr/>
        </p:nvSpPr>
        <p:spPr bwMode="auto">
          <a:xfrm>
            <a:off x="6099175" y="2327275"/>
            <a:ext cx="74613" cy="74613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2128" name="Oval 108"/>
          <p:cNvSpPr>
            <a:spLocks noChangeArrowheads="1"/>
          </p:cNvSpPr>
          <p:nvPr/>
        </p:nvSpPr>
        <p:spPr bwMode="auto">
          <a:xfrm>
            <a:off x="3362325" y="4289425"/>
            <a:ext cx="74613" cy="74613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Acquired Immunity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Acquired Immunity is more specialized than other mechanisms of immunity.</a:t>
            </a:r>
          </a:p>
          <a:p>
            <a:pPr>
              <a:buFontTx/>
              <a:buNone/>
            </a:pPr>
            <a:r>
              <a:rPr lang="en-US" dirty="0" smtClean="0"/>
              <a:t>Acquired </a:t>
            </a:r>
            <a:r>
              <a:rPr lang="en-US" dirty="0"/>
              <a:t>Immunity may be a cell-mediated or it may be a humoral immunity.</a:t>
            </a:r>
          </a:p>
          <a:p>
            <a:pPr>
              <a:buFontTx/>
              <a:buNone/>
            </a:pPr>
            <a:r>
              <a:rPr lang="en-US" dirty="0" smtClean="0"/>
              <a:t>These </a:t>
            </a:r>
            <a:r>
              <a:rPr lang="en-US" dirty="0"/>
              <a:t>two means of acquired immunity</a:t>
            </a:r>
          </a:p>
          <a:p>
            <a:pPr>
              <a:buFontTx/>
              <a:buNone/>
            </a:pPr>
            <a:r>
              <a:rPr lang="en-US" dirty="0"/>
              <a:t>interact to destroy an invading foreign body.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Active Humoral Immunity</a:t>
            </a:r>
          </a:p>
        </p:txBody>
      </p:sp>
      <p:sp>
        <p:nvSpPr>
          <p:cNvPr id="1341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B cells encounter antigens and produce specific antibodies against them</a:t>
            </a:r>
          </a:p>
          <a:p>
            <a:pPr eaLnBrk="1" hangingPunct="1"/>
            <a:r>
              <a:rPr lang="en-US" altLang="en-US" smtClean="0"/>
              <a:t>Two types of active humoral immunity:</a:t>
            </a:r>
          </a:p>
          <a:p>
            <a:pPr lvl="1" eaLnBrk="1" hangingPunct="1"/>
            <a:r>
              <a:rPr lang="en-US" altLang="en-US" b="1" smtClean="0"/>
              <a:t>Naturally acquired</a:t>
            </a:r>
            <a:r>
              <a:rPr lang="en-US" altLang="en-US" smtClean="0"/>
              <a:t>—response to bacterial or viral infection</a:t>
            </a:r>
          </a:p>
          <a:p>
            <a:pPr lvl="1" eaLnBrk="1" hangingPunct="1"/>
            <a:r>
              <a:rPr lang="en-US" altLang="en-US" b="1" smtClean="0"/>
              <a:t>Artificially acquired</a:t>
            </a:r>
            <a:r>
              <a:rPr lang="en-US" altLang="en-US" smtClean="0"/>
              <a:t>—response to vaccine of dead or attenuated pathogens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Active Humoral Immunity</a:t>
            </a:r>
          </a:p>
        </p:txBody>
      </p:sp>
      <p:sp>
        <p:nvSpPr>
          <p:cNvPr id="1361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Vaccines</a:t>
            </a:r>
          </a:p>
          <a:p>
            <a:pPr lvl="1" eaLnBrk="1" hangingPunct="1"/>
            <a:r>
              <a:rPr lang="en-US" altLang="en-US" smtClean="0"/>
              <a:t>Most of dead or attenuated pathogens</a:t>
            </a:r>
          </a:p>
          <a:p>
            <a:pPr lvl="1" eaLnBrk="1" hangingPunct="1"/>
            <a:r>
              <a:rPr lang="en-US" altLang="en-US" smtClean="0"/>
              <a:t>Spare us symptoms of primary response</a:t>
            </a:r>
          </a:p>
          <a:p>
            <a:pPr lvl="1" eaLnBrk="1" hangingPunct="1"/>
            <a:r>
              <a:rPr lang="en-US" altLang="en-US" smtClean="0"/>
              <a:t>Provide antigenic determinants that are immunogenic and reactive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Passive Humoral Immunity</a:t>
            </a:r>
          </a:p>
        </p:txBody>
      </p:sp>
      <p:sp>
        <p:nvSpPr>
          <p:cNvPr id="1382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Readymade antibodies introduced into body</a:t>
            </a:r>
          </a:p>
          <a:p>
            <a:pPr eaLnBrk="1" hangingPunct="1"/>
            <a:r>
              <a:rPr lang="en-US" altLang="en-US" smtClean="0"/>
              <a:t>B cells are not challenged by antigens</a:t>
            </a:r>
          </a:p>
          <a:p>
            <a:pPr eaLnBrk="1" hangingPunct="1"/>
            <a:r>
              <a:rPr lang="en-US" altLang="en-US" smtClean="0"/>
              <a:t>Immunological memory does not occur</a:t>
            </a:r>
          </a:p>
          <a:p>
            <a:pPr eaLnBrk="1" hangingPunct="1"/>
            <a:r>
              <a:rPr lang="en-US" altLang="en-US" smtClean="0"/>
              <a:t>Protection ends when antibodies degrade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Passive Humoral Immunity</a:t>
            </a:r>
          </a:p>
        </p:txBody>
      </p:sp>
      <p:sp>
        <p:nvSpPr>
          <p:cNvPr id="14029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/>
              <a:t>Two types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/>
              <a:t>Naturally acquired—antibodies delivered to fetus via placenta or to infant through milk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/>
              <a:t>Artificially acquired—injection of serum, such as gamma globulin</a:t>
            </a:r>
          </a:p>
          <a:p>
            <a:pPr marL="1371600" lvl="2" indent="-457200" eaLnBrk="1" hangingPunct="1"/>
            <a:r>
              <a:rPr lang="en-US" altLang="en-US" smtClean="0"/>
              <a:t>Protection immediate but ends when antibodies naturally degrade in body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Antibodies</a:t>
            </a:r>
          </a:p>
        </p:txBody>
      </p:sp>
      <p:sp>
        <p:nvSpPr>
          <p:cNvPr id="14438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Immunoglobulins—gamma globulin portion of blood </a:t>
            </a:r>
          </a:p>
          <a:p>
            <a:pPr eaLnBrk="1" hangingPunct="1"/>
            <a:r>
              <a:rPr lang="en-US" altLang="en-US" smtClean="0"/>
              <a:t>Proteins secreted by plasma cells</a:t>
            </a:r>
          </a:p>
          <a:p>
            <a:pPr eaLnBrk="1" hangingPunct="1"/>
            <a:r>
              <a:rPr lang="en-US" altLang="en-US" smtClean="0"/>
              <a:t>Capable of binding specifically with antigen detected by B cells</a:t>
            </a:r>
          </a:p>
          <a:p>
            <a:pPr eaLnBrk="1" hangingPunct="1"/>
            <a:r>
              <a:rPr lang="en-US" altLang="en-US" smtClean="0"/>
              <a:t>Grouped into one of five Ig classes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Antibody Structure</a:t>
            </a:r>
          </a:p>
        </p:txBody>
      </p:sp>
      <p:sp>
        <p:nvSpPr>
          <p:cNvPr id="14643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Constant (C) regions of stem</a:t>
            </a:r>
          </a:p>
          <a:p>
            <a:pPr lvl="1" eaLnBrk="1" hangingPunct="1"/>
            <a:r>
              <a:rPr lang="en-US" altLang="en-US" smtClean="0"/>
              <a:t>Determine antibody class (</a:t>
            </a:r>
            <a:r>
              <a:rPr lang="en-US" altLang="en-US" b="1" smtClean="0"/>
              <a:t>IgM, IgA, IgD, IgG, or IgE</a:t>
            </a:r>
            <a:r>
              <a:rPr lang="en-US" altLang="en-US" smtClean="0"/>
              <a:t>)</a:t>
            </a:r>
          </a:p>
          <a:p>
            <a:pPr lvl="1" eaLnBrk="1" hangingPunct="1"/>
            <a:r>
              <a:rPr lang="en-US" altLang="en-US" smtClean="0"/>
              <a:t>Serve common functions in all antibodies by dictating</a:t>
            </a:r>
          </a:p>
          <a:p>
            <a:pPr lvl="2" eaLnBrk="1" hangingPunct="1"/>
            <a:r>
              <a:rPr lang="en-US" altLang="en-US" sz="2800" smtClean="0"/>
              <a:t>Cells and chemicals that antibody can bind </a:t>
            </a:r>
          </a:p>
          <a:p>
            <a:pPr lvl="2" eaLnBrk="1" hangingPunct="1"/>
            <a:r>
              <a:rPr lang="en-US" altLang="en-US" sz="2800" smtClean="0"/>
              <a:t>How antibody class functions to eliminate antigens</a:t>
            </a:r>
            <a:endParaRPr lang="en-US" alt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altLang="en-US" sz="1200" b="1">
                <a:latin typeface="Arial" pitchFamily="34" charset="0"/>
                <a:cs typeface="Arial" pitchFamily="34" charset="0"/>
              </a:rPr>
              <a:t>Figure 21.14a  Antibody structure.</a:t>
            </a:r>
          </a:p>
        </p:txBody>
      </p:sp>
      <p:pic>
        <p:nvPicPr>
          <p:cNvPr id="148484" name="Picture 98" descr="figure_21_14a_unlabeled"/>
          <p:cNvPicPr>
            <a:picLocks noChangeAspect="1" noChangeArrowheads="1"/>
          </p:cNvPicPr>
          <p:nvPr/>
        </p:nvPicPr>
        <p:blipFill>
          <a:blip r:embed="rId3" cstate="print"/>
          <a:srcRect b="3123"/>
          <a:stretch>
            <a:fillRect/>
          </a:stretch>
        </p:blipFill>
        <p:spPr bwMode="auto">
          <a:xfrm>
            <a:off x="273050" y="404813"/>
            <a:ext cx="85979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5" name="Freeform 99"/>
          <p:cNvSpPr>
            <a:spLocks/>
          </p:cNvSpPr>
          <p:nvPr/>
        </p:nvSpPr>
        <p:spPr bwMode="auto">
          <a:xfrm>
            <a:off x="6107113" y="3452813"/>
            <a:ext cx="877887" cy="396875"/>
          </a:xfrm>
          <a:custGeom>
            <a:avLst/>
            <a:gdLst>
              <a:gd name="T0" fmla="*/ 0 w 553"/>
              <a:gd name="T1" fmla="*/ 0 h 250"/>
              <a:gd name="T2" fmla="*/ 456 w 553"/>
              <a:gd name="T3" fmla="*/ 250 h 250"/>
              <a:gd name="T4" fmla="*/ 553 w 553"/>
              <a:gd name="T5" fmla="*/ 249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3" h="250">
                <a:moveTo>
                  <a:pt x="0" y="0"/>
                </a:moveTo>
                <a:lnTo>
                  <a:pt x="456" y="250"/>
                </a:lnTo>
                <a:lnTo>
                  <a:pt x="553" y="249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316" name="Freeform 100"/>
          <p:cNvSpPr>
            <a:spLocks/>
          </p:cNvSpPr>
          <p:nvPr/>
        </p:nvSpPr>
        <p:spPr bwMode="auto">
          <a:xfrm>
            <a:off x="6407150" y="3762375"/>
            <a:ext cx="158750" cy="1698625"/>
          </a:xfrm>
          <a:custGeom>
            <a:avLst/>
            <a:gdLst>
              <a:gd name="T0" fmla="*/ 8 w 100"/>
              <a:gd name="T1" fmla="*/ 0 h 1070"/>
              <a:gd name="T2" fmla="*/ 99 w 100"/>
              <a:gd name="T3" fmla="*/ 0 h 1070"/>
              <a:gd name="T4" fmla="*/ 100 w 100"/>
              <a:gd name="T5" fmla="*/ 1070 h 1070"/>
              <a:gd name="T6" fmla="*/ 0 w 100"/>
              <a:gd name="T7" fmla="*/ 107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70">
                <a:moveTo>
                  <a:pt x="8" y="0"/>
                </a:moveTo>
                <a:lnTo>
                  <a:pt x="99" y="0"/>
                </a:lnTo>
                <a:lnTo>
                  <a:pt x="100" y="1070"/>
                </a:lnTo>
                <a:lnTo>
                  <a:pt x="0" y="1070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8487" name="Line 101"/>
          <p:cNvSpPr>
            <a:spLocks noChangeShapeType="1"/>
          </p:cNvSpPr>
          <p:nvPr/>
        </p:nvSpPr>
        <p:spPr bwMode="auto">
          <a:xfrm>
            <a:off x="6567488" y="4611688"/>
            <a:ext cx="412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9318" name="Freeform 102"/>
          <p:cNvSpPr>
            <a:spLocks/>
          </p:cNvSpPr>
          <p:nvPr/>
        </p:nvSpPr>
        <p:spPr bwMode="auto">
          <a:xfrm>
            <a:off x="3006725" y="1247775"/>
            <a:ext cx="1016000" cy="1006475"/>
          </a:xfrm>
          <a:custGeom>
            <a:avLst/>
            <a:gdLst>
              <a:gd name="T0" fmla="*/ 40 w 384"/>
              <a:gd name="T1" fmla="*/ 386 h 386"/>
              <a:gd name="T2" fmla="*/ 0 w 384"/>
              <a:gd name="T3" fmla="*/ 348 h 386"/>
              <a:gd name="T4" fmla="*/ 342 w 384"/>
              <a:gd name="T5" fmla="*/ 0 h 386"/>
              <a:gd name="T6" fmla="*/ 384 w 384"/>
              <a:gd name="T7" fmla="*/ 44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386">
                <a:moveTo>
                  <a:pt x="40" y="386"/>
                </a:moveTo>
                <a:lnTo>
                  <a:pt x="0" y="348"/>
                </a:lnTo>
                <a:lnTo>
                  <a:pt x="342" y="0"/>
                </a:lnTo>
                <a:lnTo>
                  <a:pt x="384" y="4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48489" name="Line 103"/>
          <p:cNvSpPr>
            <a:spLocks noChangeShapeType="1"/>
          </p:cNvSpPr>
          <p:nvPr/>
        </p:nvSpPr>
        <p:spPr bwMode="auto">
          <a:xfrm flipH="1" flipV="1">
            <a:off x="3352800" y="1585913"/>
            <a:ext cx="119063" cy="10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48490" name="Rectangle 104"/>
          <p:cNvSpPr>
            <a:spLocks noChangeArrowheads="1"/>
          </p:cNvSpPr>
          <p:nvPr/>
        </p:nvSpPr>
        <p:spPr bwMode="auto">
          <a:xfrm>
            <a:off x="395288" y="434975"/>
            <a:ext cx="27654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300">
                <a:latin typeface="Arial" pitchFamily="34" charset="0"/>
              </a:rPr>
              <a:t>Adaptive defenses</a:t>
            </a:r>
          </a:p>
        </p:txBody>
      </p:sp>
      <p:sp>
        <p:nvSpPr>
          <p:cNvPr id="148491" name="Rectangle 105"/>
          <p:cNvSpPr>
            <a:spLocks noChangeArrowheads="1"/>
          </p:cNvSpPr>
          <p:nvPr/>
        </p:nvSpPr>
        <p:spPr bwMode="auto">
          <a:xfrm>
            <a:off x="3521075" y="431800"/>
            <a:ext cx="274796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300">
                <a:latin typeface="Arial" pitchFamily="34" charset="0"/>
              </a:rPr>
              <a:t>Humoral immunity</a:t>
            </a:r>
          </a:p>
        </p:txBody>
      </p:sp>
      <p:sp>
        <p:nvSpPr>
          <p:cNvPr id="148492" name="Rectangle 106"/>
          <p:cNvSpPr>
            <a:spLocks noChangeArrowheads="1"/>
          </p:cNvSpPr>
          <p:nvPr/>
        </p:nvSpPr>
        <p:spPr bwMode="auto">
          <a:xfrm>
            <a:off x="941388" y="1330325"/>
            <a:ext cx="2422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300">
                <a:latin typeface="Arial" pitchFamily="34" charset="0"/>
              </a:rPr>
              <a:t>Antigen-binding</a:t>
            </a:r>
          </a:p>
          <a:p>
            <a:pPr>
              <a:lnSpc>
                <a:spcPct val="90000"/>
              </a:lnSpc>
            </a:pPr>
            <a:r>
              <a:rPr lang="en-US" altLang="en-US" sz="2300">
                <a:latin typeface="Arial" pitchFamily="34" charset="0"/>
              </a:rPr>
              <a:t>site</a:t>
            </a:r>
          </a:p>
        </p:txBody>
      </p:sp>
      <p:sp>
        <p:nvSpPr>
          <p:cNvPr id="148493" name="Rectangle 107"/>
          <p:cNvSpPr>
            <a:spLocks noChangeArrowheads="1"/>
          </p:cNvSpPr>
          <p:nvPr/>
        </p:nvSpPr>
        <p:spPr bwMode="auto">
          <a:xfrm>
            <a:off x="887413" y="2759075"/>
            <a:ext cx="22621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300">
                <a:latin typeface="Arial" pitchFamily="34" charset="0"/>
              </a:rPr>
              <a:t>Heavy chain</a:t>
            </a:r>
          </a:p>
          <a:p>
            <a:pPr>
              <a:lnSpc>
                <a:spcPct val="90000"/>
              </a:lnSpc>
            </a:pPr>
            <a:r>
              <a:rPr lang="en-US" altLang="en-US" sz="2300">
                <a:latin typeface="Arial" pitchFamily="34" charset="0"/>
              </a:rPr>
              <a:t>variable region</a:t>
            </a:r>
          </a:p>
        </p:txBody>
      </p:sp>
      <p:sp>
        <p:nvSpPr>
          <p:cNvPr id="148494" name="Rectangle 108"/>
          <p:cNvSpPr>
            <a:spLocks noChangeArrowheads="1"/>
          </p:cNvSpPr>
          <p:nvPr/>
        </p:nvSpPr>
        <p:spPr bwMode="auto">
          <a:xfrm>
            <a:off x="889000" y="3424238"/>
            <a:ext cx="23749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2300">
                <a:latin typeface="Arial" pitchFamily="34" charset="0"/>
              </a:rPr>
              <a:t>Heavy chain</a:t>
            </a:r>
          </a:p>
          <a:p>
            <a:pPr>
              <a:lnSpc>
                <a:spcPct val="95000"/>
              </a:lnSpc>
            </a:pPr>
            <a:r>
              <a:rPr lang="en-US" altLang="en-US" sz="2300">
                <a:latin typeface="Arial" pitchFamily="34" charset="0"/>
              </a:rPr>
              <a:t>constant region</a:t>
            </a:r>
          </a:p>
        </p:txBody>
      </p:sp>
      <p:sp>
        <p:nvSpPr>
          <p:cNvPr id="148495" name="Rectangle 109"/>
          <p:cNvSpPr>
            <a:spLocks noChangeArrowheads="1"/>
          </p:cNvSpPr>
          <p:nvPr/>
        </p:nvSpPr>
        <p:spPr bwMode="auto">
          <a:xfrm>
            <a:off x="877888" y="4125913"/>
            <a:ext cx="22621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300">
                <a:latin typeface="Arial" pitchFamily="34" charset="0"/>
              </a:rPr>
              <a:t>Light chain</a:t>
            </a:r>
          </a:p>
          <a:p>
            <a:pPr>
              <a:lnSpc>
                <a:spcPct val="90000"/>
              </a:lnSpc>
            </a:pPr>
            <a:r>
              <a:rPr lang="en-US" altLang="en-US" sz="2300">
                <a:latin typeface="Arial" pitchFamily="34" charset="0"/>
              </a:rPr>
              <a:t>variable region</a:t>
            </a:r>
          </a:p>
        </p:txBody>
      </p:sp>
      <p:sp>
        <p:nvSpPr>
          <p:cNvPr id="148496" name="Rectangle 110"/>
          <p:cNvSpPr>
            <a:spLocks noChangeArrowheads="1"/>
          </p:cNvSpPr>
          <p:nvPr/>
        </p:nvSpPr>
        <p:spPr bwMode="auto">
          <a:xfrm>
            <a:off x="885825" y="4802188"/>
            <a:ext cx="2374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300">
                <a:latin typeface="Arial" pitchFamily="34" charset="0"/>
              </a:rPr>
              <a:t>Light chain</a:t>
            </a:r>
          </a:p>
          <a:p>
            <a:pPr>
              <a:lnSpc>
                <a:spcPct val="90000"/>
              </a:lnSpc>
            </a:pPr>
            <a:r>
              <a:rPr lang="en-US" altLang="en-US" sz="2300">
                <a:latin typeface="Arial" pitchFamily="34" charset="0"/>
              </a:rPr>
              <a:t>constant region</a:t>
            </a:r>
          </a:p>
        </p:txBody>
      </p:sp>
      <p:sp>
        <p:nvSpPr>
          <p:cNvPr id="148497" name="Rectangle 111"/>
          <p:cNvSpPr>
            <a:spLocks noChangeArrowheads="1"/>
          </p:cNvSpPr>
          <p:nvPr/>
        </p:nvSpPr>
        <p:spPr bwMode="auto">
          <a:xfrm>
            <a:off x="889000" y="5457825"/>
            <a:ext cx="22129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300">
                <a:latin typeface="Arial" pitchFamily="34" charset="0"/>
              </a:rPr>
              <a:t>Disulfide bond</a:t>
            </a:r>
          </a:p>
        </p:txBody>
      </p:sp>
      <p:sp>
        <p:nvSpPr>
          <p:cNvPr id="148498" name="Rectangle 112"/>
          <p:cNvSpPr>
            <a:spLocks noChangeArrowheads="1"/>
          </p:cNvSpPr>
          <p:nvPr/>
        </p:nvSpPr>
        <p:spPr bwMode="auto">
          <a:xfrm rot="2720674">
            <a:off x="2705100" y="3011488"/>
            <a:ext cx="174148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300">
                <a:latin typeface="Arial" pitchFamily="34" charset="0"/>
              </a:rPr>
              <a:t>Light chain</a:t>
            </a:r>
          </a:p>
        </p:txBody>
      </p:sp>
      <p:sp>
        <p:nvSpPr>
          <p:cNvPr id="148499" name="Rectangle 113"/>
          <p:cNvSpPr>
            <a:spLocks noChangeArrowheads="1"/>
          </p:cNvSpPr>
          <p:nvPr/>
        </p:nvSpPr>
        <p:spPr bwMode="auto">
          <a:xfrm rot="2627877">
            <a:off x="4083050" y="1509713"/>
            <a:ext cx="1889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300">
                <a:latin typeface="Arial" pitchFamily="34" charset="0"/>
              </a:rPr>
              <a:t>Heavy chain</a:t>
            </a:r>
          </a:p>
        </p:txBody>
      </p:sp>
      <p:sp>
        <p:nvSpPr>
          <p:cNvPr id="148500" name="Rectangle 114"/>
          <p:cNvSpPr>
            <a:spLocks noChangeArrowheads="1"/>
          </p:cNvSpPr>
          <p:nvPr/>
        </p:nvSpPr>
        <p:spPr bwMode="auto">
          <a:xfrm>
            <a:off x="6937375" y="3605213"/>
            <a:ext cx="19685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300">
                <a:latin typeface="Arial" pitchFamily="34" charset="0"/>
              </a:rPr>
              <a:t>Hinge region</a:t>
            </a:r>
          </a:p>
        </p:txBody>
      </p:sp>
      <p:sp>
        <p:nvSpPr>
          <p:cNvPr id="148501" name="Rectangle 115"/>
          <p:cNvSpPr>
            <a:spLocks noChangeArrowheads="1"/>
          </p:cNvSpPr>
          <p:nvPr/>
        </p:nvSpPr>
        <p:spPr bwMode="auto">
          <a:xfrm>
            <a:off x="6927850" y="4367213"/>
            <a:ext cx="18716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2300">
                <a:latin typeface="Arial" pitchFamily="34" charset="0"/>
              </a:rPr>
              <a:t>Stem region</a:t>
            </a:r>
          </a:p>
        </p:txBody>
      </p:sp>
      <p:sp>
        <p:nvSpPr>
          <p:cNvPr id="9332" name="Freeform 116"/>
          <p:cNvSpPr>
            <a:spLocks/>
          </p:cNvSpPr>
          <p:nvPr/>
        </p:nvSpPr>
        <p:spPr bwMode="auto">
          <a:xfrm>
            <a:off x="5962650" y="3244850"/>
            <a:ext cx="155575" cy="419100"/>
          </a:xfrm>
          <a:custGeom>
            <a:avLst/>
            <a:gdLst>
              <a:gd name="T0" fmla="*/ 0 w 98"/>
              <a:gd name="T1" fmla="*/ 0 h 264"/>
              <a:gd name="T2" fmla="*/ 94 w 98"/>
              <a:gd name="T3" fmla="*/ 0 h 264"/>
              <a:gd name="T4" fmla="*/ 98 w 98"/>
              <a:gd name="T5" fmla="*/ 264 h 264"/>
              <a:gd name="T6" fmla="*/ 1 w 98"/>
              <a:gd name="T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264">
                <a:moveTo>
                  <a:pt x="0" y="0"/>
                </a:moveTo>
                <a:lnTo>
                  <a:pt x="94" y="0"/>
                </a:lnTo>
                <a:lnTo>
                  <a:pt x="98" y="264"/>
                </a:lnTo>
                <a:lnTo>
                  <a:pt x="1" y="264"/>
                </a:lnTo>
              </a:path>
            </a:pathLst>
          </a:custGeom>
          <a:noFill/>
          <a:ln w="158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50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Classes of Antibodies</a:t>
            </a:r>
          </a:p>
        </p:txBody>
      </p:sp>
      <p:sp>
        <p:nvSpPr>
          <p:cNvPr id="15053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IgM</a:t>
            </a:r>
          </a:p>
          <a:p>
            <a:pPr lvl="1" eaLnBrk="1" hangingPunct="1"/>
            <a:r>
              <a:rPr lang="en-US" altLang="en-US" smtClean="0"/>
              <a:t>Pentamer (larger than others); first antibody released </a:t>
            </a:r>
          </a:p>
          <a:p>
            <a:pPr lvl="1" eaLnBrk="1" hangingPunct="1"/>
            <a:r>
              <a:rPr lang="en-US" altLang="en-US" smtClean="0"/>
              <a:t>Potent agglutinating agent</a:t>
            </a:r>
          </a:p>
          <a:p>
            <a:pPr lvl="1" eaLnBrk="1" hangingPunct="1"/>
            <a:r>
              <a:rPr lang="en-US" altLang="en-US" smtClean="0"/>
              <a:t>Readily fixes and activates complement</a:t>
            </a:r>
          </a:p>
          <a:p>
            <a:pPr eaLnBrk="1" hangingPunct="1"/>
            <a:r>
              <a:rPr lang="en-US" altLang="en-US" smtClean="0"/>
              <a:t>IgA (secretory IgA)</a:t>
            </a:r>
          </a:p>
          <a:p>
            <a:pPr lvl="1" eaLnBrk="1" hangingPunct="1"/>
            <a:r>
              <a:rPr lang="en-US" altLang="en-US" smtClean="0"/>
              <a:t>Monomer or dimer; in mucus and other secretions</a:t>
            </a:r>
          </a:p>
          <a:p>
            <a:pPr lvl="1" eaLnBrk="1" hangingPunct="1"/>
            <a:r>
              <a:rPr lang="en-US" altLang="en-US" smtClean="0"/>
              <a:t>Helps prevent entry of pathogens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52579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altLang="en-US" sz="1200" b="1">
                <a:latin typeface="Arial" pitchFamily="34" charset="0"/>
                <a:cs typeface="Arial" pitchFamily="34" charset="0"/>
              </a:rPr>
              <a:t>Table 21.4  Immunoglobulin Classes (1 of 2)</a:t>
            </a:r>
          </a:p>
        </p:txBody>
      </p:sp>
      <p:pic>
        <p:nvPicPr>
          <p:cNvPr id="152580" name="Picture 10" descr="table_21_04_1_labeled"/>
          <p:cNvPicPr preferRelativeResize="0">
            <a:picLocks noChangeAspect="1" noChangeArrowheads="1"/>
          </p:cNvPicPr>
          <p:nvPr/>
        </p:nvPicPr>
        <p:blipFill>
          <a:blip r:embed="rId3" cstate="print"/>
          <a:srcRect b="2895"/>
          <a:stretch>
            <a:fillRect/>
          </a:stretch>
        </p:blipFill>
        <p:spPr bwMode="auto">
          <a:xfrm>
            <a:off x="2360613" y="290513"/>
            <a:ext cx="4954587" cy="641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5462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Classes of Antibodies</a:t>
            </a:r>
          </a:p>
        </p:txBody>
      </p:sp>
      <p:sp>
        <p:nvSpPr>
          <p:cNvPr id="15462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IgD</a:t>
            </a:r>
          </a:p>
          <a:p>
            <a:pPr lvl="1" eaLnBrk="1" hangingPunct="1"/>
            <a:r>
              <a:rPr lang="en-US" altLang="en-US" smtClean="0"/>
              <a:t>Monomer attached to surface of B cells</a:t>
            </a:r>
          </a:p>
          <a:p>
            <a:pPr lvl="1" eaLnBrk="1" hangingPunct="1"/>
            <a:r>
              <a:rPr lang="en-US" altLang="en-US" smtClean="0"/>
              <a:t>Functions as </a:t>
            </a:r>
            <a:r>
              <a:rPr lang="en-US" altLang="en-US" smtClean="0">
                <a:solidFill>
                  <a:srgbClr val="FF0000"/>
                </a:solidFill>
              </a:rPr>
              <a:t>B cell receptor</a:t>
            </a:r>
          </a:p>
          <a:p>
            <a:pPr eaLnBrk="1" hangingPunct="1"/>
            <a:r>
              <a:rPr lang="en-US" altLang="en-US" smtClean="0"/>
              <a:t>IgG</a:t>
            </a:r>
          </a:p>
          <a:p>
            <a:pPr lvl="1" eaLnBrk="1" hangingPunct="1"/>
            <a:r>
              <a:rPr lang="en-US" altLang="en-US" smtClean="0"/>
              <a:t>Monomer; </a:t>
            </a:r>
            <a:r>
              <a:rPr lang="en-US" altLang="en-US" smtClean="0">
                <a:solidFill>
                  <a:srgbClr val="FF0000"/>
                </a:solidFill>
              </a:rPr>
              <a:t>75–85% of antibodies in plasma</a:t>
            </a:r>
          </a:p>
          <a:p>
            <a:pPr lvl="1" eaLnBrk="1" hangingPunct="1"/>
            <a:r>
              <a:rPr lang="en-US" altLang="en-US" smtClean="0"/>
              <a:t>From secondary and late primary responses</a:t>
            </a:r>
          </a:p>
          <a:p>
            <a:pPr lvl="1" eaLnBrk="1" hangingPunct="1"/>
            <a:r>
              <a:rPr lang="en-US" altLang="en-US" smtClean="0"/>
              <a:t>Crosses placental barrier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Acquired Immunity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humoral immune response:</a:t>
            </a:r>
          </a:p>
          <a:p>
            <a:pPr>
              <a:buFontTx/>
              <a:buNone/>
            </a:pPr>
            <a:r>
              <a:rPr lang="en-US"/>
              <a:t>	- antibodies</a:t>
            </a:r>
          </a:p>
          <a:p>
            <a:pPr>
              <a:buFontTx/>
              <a:buNone/>
            </a:pPr>
            <a:r>
              <a:rPr lang="en-US"/>
              <a:t>	- antibodies are produced by B-</a:t>
            </a:r>
          </a:p>
          <a:p>
            <a:pPr>
              <a:buFontTx/>
              <a:buNone/>
            </a:pPr>
            <a:r>
              <a:rPr lang="en-US"/>
              <a:t>     lymphocytes</a:t>
            </a:r>
          </a:p>
          <a:p>
            <a:pPr>
              <a:buFontTx/>
              <a:buNone/>
            </a:pPr>
            <a:r>
              <a:rPr lang="en-US"/>
              <a:t>   - antibodies have the ability to recognize   </a:t>
            </a:r>
          </a:p>
          <a:p>
            <a:pPr>
              <a:buFontTx/>
              <a:buNone/>
            </a:pPr>
            <a:r>
              <a:rPr lang="en-US"/>
              <a:t>     and bind to the specific antigens that  </a:t>
            </a:r>
          </a:p>
          <a:p>
            <a:pPr>
              <a:buFontTx/>
              <a:buNone/>
            </a:pPr>
            <a:r>
              <a:rPr lang="en-US"/>
              <a:t>     caused their formation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56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Classes of Antibodies</a:t>
            </a:r>
          </a:p>
        </p:txBody>
      </p:sp>
      <p:sp>
        <p:nvSpPr>
          <p:cNvPr id="15667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IgE </a:t>
            </a:r>
          </a:p>
          <a:p>
            <a:pPr lvl="1" eaLnBrk="1" hangingPunct="1"/>
            <a:r>
              <a:rPr lang="en-US" altLang="en-US" smtClean="0"/>
              <a:t>Monomer active in some allergies and </a:t>
            </a:r>
            <a:r>
              <a:rPr lang="en-US" altLang="en-US" smtClean="0">
                <a:solidFill>
                  <a:srgbClr val="FF0000"/>
                </a:solidFill>
              </a:rPr>
              <a:t>parasitic infections (EEEK !)</a:t>
            </a:r>
          </a:p>
          <a:p>
            <a:pPr lvl="1" eaLnBrk="1" hangingPunct="1"/>
            <a:r>
              <a:rPr lang="en-US" altLang="en-US" smtClean="0"/>
              <a:t>Causes mast cells and basophils to release histamine </a:t>
            </a:r>
          </a:p>
          <a:p>
            <a:pPr eaLnBrk="1" hangingPunct="1"/>
            <a:r>
              <a:rPr lang="en-US" altLang="en-US" smtClean="0"/>
              <a:t>B cells can switch antibody classes but retain antigen specificity</a:t>
            </a:r>
          </a:p>
          <a:p>
            <a:pPr lvl="1" eaLnBrk="1" hangingPunct="1"/>
            <a:r>
              <a:rPr lang="en-US" altLang="en-US" smtClean="0"/>
              <a:t>IgM at first; then IgG</a:t>
            </a:r>
          </a:p>
          <a:p>
            <a:pPr lvl="1" eaLnBrk="1" hangingPunct="1"/>
            <a:r>
              <a:rPr lang="en-US" altLang="en-US" smtClean="0"/>
              <a:t>Almost all secondary responses are IgG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58723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altLang="en-US" sz="1200" b="1">
                <a:latin typeface="Arial" pitchFamily="34" charset="0"/>
                <a:cs typeface="Arial" pitchFamily="34" charset="0"/>
              </a:rPr>
              <a:t>Table 21.4  Immunoglobulin Classes (2 of 2)</a:t>
            </a:r>
          </a:p>
        </p:txBody>
      </p:sp>
      <p:pic>
        <p:nvPicPr>
          <p:cNvPr id="158724" name="Picture 6" descr="table_21_04_2_labeled"/>
          <p:cNvPicPr>
            <a:picLocks noChangeAspect="1" noChangeArrowheads="1"/>
          </p:cNvPicPr>
          <p:nvPr/>
        </p:nvPicPr>
        <p:blipFill>
          <a:blip r:embed="rId3" cstate="print"/>
          <a:srcRect b="2728"/>
          <a:stretch>
            <a:fillRect/>
          </a:stretch>
        </p:blipFill>
        <p:spPr bwMode="auto">
          <a:xfrm>
            <a:off x="2309813" y="252413"/>
            <a:ext cx="452437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607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Antibody Targets and Functions</a:t>
            </a:r>
          </a:p>
        </p:txBody>
      </p:sp>
      <p:sp>
        <p:nvSpPr>
          <p:cNvPr id="1607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Antibodies inactivate and tag antigens; do not destroy them</a:t>
            </a:r>
          </a:p>
          <a:p>
            <a:pPr lvl="1" eaLnBrk="1" hangingPunct="1"/>
            <a:r>
              <a:rPr lang="en-US" altLang="en-US" smtClean="0"/>
              <a:t>Form </a:t>
            </a:r>
            <a:r>
              <a:rPr lang="en-US" altLang="en-US" b="1" smtClean="0"/>
              <a:t>antigen-antibody</a:t>
            </a:r>
            <a:r>
              <a:rPr lang="en-US" altLang="en-US" smtClean="0"/>
              <a:t> (immune) </a:t>
            </a:r>
            <a:r>
              <a:rPr lang="en-US" altLang="en-US" b="1" smtClean="0"/>
              <a:t>complexes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Defensive mechanisms used by antibodies </a:t>
            </a:r>
          </a:p>
          <a:p>
            <a:pPr lvl="1" eaLnBrk="1" hangingPunct="1"/>
            <a:r>
              <a:rPr lang="en-US" altLang="en-US" smtClean="0"/>
              <a:t>Neutralization and agglutination (the two most important)</a:t>
            </a:r>
          </a:p>
          <a:p>
            <a:pPr lvl="1" eaLnBrk="1" hangingPunct="1"/>
            <a:r>
              <a:rPr lang="en-US" altLang="en-US" smtClean="0"/>
              <a:t>Precipitation and complement fixation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pic>
        <p:nvPicPr>
          <p:cNvPr id="162819" name="Picture 27" descr="figure_21_15_unlabeled"/>
          <p:cNvPicPr>
            <a:picLocks noChangeAspect="1" noChangeArrowheads="1"/>
          </p:cNvPicPr>
          <p:nvPr/>
        </p:nvPicPr>
        <p:blipFill>
          <a:blip r:embed="rId3" cstate="print"/>
          <a:srcRect b="3255"/>
          <a:stretch>
            <a:fillRect/>
          </a:stretch>
        </p:blipFill>
        <p:spPr bwMode="auto">
          <a:xfrm>
            <a:off x="563563" y="228600"/>
            <a:ext cx="8428037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0" name="Rectangle 28"/>
          <p:cNvSpPr>
            <a:spLocks noChangeArrowheads="1"/>
          </p:cNvSpPr>
          <p:nvPr/>
        </p:nvSpPr>
        <p:spPr bwMode="auto">
          <a:xfrm>
            <a:off x="606425" y="307975"/>
            <a:ext cx="14192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>
                <a:latin typeface="Arial" pitchFamily="34" charset="0"/>
              </a:rPr>
              <a:t>Adaptive defenses</a:t>
            </a:r>
          </a:p>
        </p:txBody>
      </p:sp>
      <p:sp>
        <p:nvSpPr>
          <p:cNvPr id="162821" name="Rectangle 29"/>
          <p:cNvSpPr>
            <a:spLocks noChangeArrowheads="1"/>
          </p:cNvSpPr>
          <p:nvPr/>
        </p:nvSpPr>
        <p:spPr bwMode="auto">
          <a:xfrm>
            <a:off x="2101850" y="306388"/>
            <a:ext cx="14112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>
                <a:latin typeface="Arial" pitchFamily="34" charset="0"/>
              </a:rPr>
              <a:t>Humoral immunity</a:t>
            </a:r>
          </a:p>
        </p:txBody>
      </p:sp>
      <p:sp>
        <p:nvSpPr>
          <p:cNvPr id="162822" name="Rectangle 30"/>
          <p:cNvSpPr>
            <a:spLocks noChangeArrowheads="1"/>
          </p:cNvSpPr>
          <p:nvPr/>
        </p:nvSpPr>
        <p:spPr bwMode="auto">
          <a:xfrm>
            <a:off x="3295650" y="773113"/>
            <a:ext cx="7048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>
                <a:latin typeface="Arial" pitchFamily="34" charset="0"/>
              </a:rPr>
              <a:t>Antigen</a:t>
            </a:r>
          </a:p>
        </p:txBody>
      </p:sp>
      <p:sp>
        <p:nvSpPr>
          <p:cNvPr id="162823" name="Rectangle 31"/>
          <p:cNvSpPr>
            <a:spLocks noChangeArrowheads="1"/>
          </p:cNvSpPr>
          <p:nvPr/>
        </p:nvSpPr>
        <p:spPr bwMode="auto">
          <a:xfrm>
            <a:off x="4179888" y="714375"/>
            <a:ext cx="1479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100">
                <a:latin typeface="Arial Black" pitchFamily="34" charset="0"/>
              </a:rPr>
              <a:t>Antigen-antibody</a:t>
            </a:r>
          </a:p>
          <a:p>
            <a:pPr algn="ctr">
              <a:lnSpc>
                <a:spcPct val="90000"/>
              </a:lnSpc>
            </a:pPr>
            <a:r>
              <a:rPr lang="en-US" altLang="en-US" sz="1100">
                <a:latin typeface="Arial Black" pitchFamily="34" charset="0"/>
              </a:rPr>
              <a:t>complex</a:t>
            </a:r>
          </a:p>
        </p:txBody>
      </p:sp>
      <p:sp>
        <p:nvSpPr>
          <p:cNvPr id="162824" name="Rectangle 32"/>
          <p:cNvSpPr>
            <a:spLocks noChangeArrowheads="1"/>
          </p:cNvSpPr>
          <p:nvPr/>
        </p:nvSpPr>
        <p:spPr bwMode="auto">
          <a:xfrm>
            <a:off x="5868988" y="773113"/>
            <a:ext cx="7889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>
                <a:latin typeface="Arial" pitchFamily="34" charset="0"/>
              </a:rPr>
              <a:t>Antibody</a:t>
            </a:r>
          </a:p>
        </p:txBody>
      </p:sp>
      <p:sp>
        <p:nvSpPr>
          <p:cNvPr id="162825" name="Rectangle 33"/>
          <p:cNvSpPr>
            <a:spLocks noChangeArrowheads="1"/>
          </p:cNvSpPr>
          <p:nvPr/>
        </p:nvSpPr>
        <p:spPr bwMode="auto">
          <a:xfrm>
            <a:off x="2859088" y="1325563"/>
            <a:ext cx="11080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 i="1">
                <a:latin typeface="Arial" pitchFamily="34" charset="0"/>
              </a:rPr>
              <a:t>Inactivates by</a:t>
            </a:r>
          </a:p>
        </p:txBody>
      </p:sp>
      <p:sp>
        <p:nvSpPr>
          <p:cNvPr id="162826" name="Rectangle 34"/>
          <p:cNvSpPr>
            <a:spLocks noChangeArrowheads="1"/>
          </p:cNvSpPr>
          <p:nvPr/>
        </p:nvSpPr>
        <p:spPr bwMode="auto">
          <a:xfrm>
            <a:off x="6854825" y="1312863"/>
            <a:ext cx="14652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 i="1">
                <a:latin typeface="Arial" pitchFamily="34" charset="0"/>
              </a:rPr>
              <a:t>Fixes and activates</a:t>
            </a:r>
          </a:p>
        </p:txBody>
      </p:sp>
      <p:sp>
        <p:nvSpPr>
          <p:cNvPr id="162827" name="Rectangle 35"/>
          <p:cNvSpPr>
            <a:spLocks noChangeArrowheads="1"/>
          </p:cNvSpPr>
          <p:nvPr/>
        </p:nvSpPr>
        <p:spPr bwMode="auto">
          <a:xfrm>
            <a:off x="766763" y="1858963"/>
            <a:ext cx="1457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100">
                <a:latin typeface="Arial Black" pitchFamily="34" charset="0"/>
              </a:rPr>
              <a:t>Neutralization</a:t>
            </a:r>
          </a:p>
          <a:p>
            <a:pPr algn="ctr">
              <a:lnSpc>
                <a:spcPct val="90000"/>
              </a:lnSpc>
            </a:pPr>
            <a:r>
              <a:rPr lang="en-US" altLang="en-US" sz="1100">
                <a:latin typeface="Arial" pitchFamily="34" charset="0"/>
              </a:rPr>
              <a:t>(masks dangerous</a:t>
            </a:r>
          </a:p>
          <a:p>
            <a:pPr algn="ctr">
              <a:lnSpc>
                <a:spcPct val="90000"/>
              </a:lnSpc>
            </a:pPr>
            <a:r>
              <a:rPr lang="en-US" altLang="en-US" sz="1100">
                <a:latin typeface="Arial" pitchFamily="34" charset="0"/>
              </a:rPr>
              <a:t>parts of bacterial</a:t>
            </a:r>
          </a:p>
          <a:p>
            <a:pPr algn="ctr">
              <a:lnSpc>
                <a:spcPct val="90000"/>
              </a:lnSpc>
            </a:pPr>
            <a:r>
              <a:rPr lang="en-US" altLang="en-US" sz="1100">
                <a:latin typeface="Arial" pitchFamily="34" charset="0"/>
              </a:rPr>
              <a:t>exotoxins; viruses)</a:t>
            </a:r>
          </a:p>
        </p:txBody>
      </p:sp>
      <p:sp>
        <p:nvSpPr>
          <p:cNvPr id="162828" name="Rectangle 36"/>
          <p:cNvSpPr>
            <a:spLocks noChangeArrowheads="1"/>
          </p:cNvSpPr>
          <p:nvPr/>
        </p:nvSpPr>
        <p:spPr bwMode="auto">
          <a:xfrm>
            <a:off x="2598738" y="1854200"/>
            <a:ext cx="15970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altLang="en-US" sz="1100">
                <a:latin typeface="Arial Black" pitchFamily="34" charset="0"/>
              </a:rPr>
              <a:t>Agglutination</a:t>
            </a:r>
          </a:p>
          <a:p>
            <a:pPr algn="ctr">
              <a:lnSpc>
                <a:spcPct val="95000"/>
              </a:lnSpc>
            </a:pPr>
            <a:r>
              <a:rPr lang="en-US" altLang="en-US" sz="1100">
                <a:latin typeface="Arial" pitchFamily="34" charset="0"/>
              </a:rPr>
              <a:t>(cell-bound antigens)</a:t>
            </a:r>
          </a:p>
        </p:txBody>
      </p:sp>
      <p:sp>
        <p:nvSpPr>
          <p:cNvPr id="162829" name="Rectangle 37"/>
          <p:cNvSpPr>
            <a:spLocks noChangeArrowheads="1"/>
          </p:cNvSpPr>
          <p:nvPr/>
        </p:nvSpPr>
        <p:spPr bwMode="auto">
          <a:xfrm>
            <a:off x="4608513" y="1863725"/>
            <a:ext cx="13795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1100">
                <a:latin typeface="Arial Black" pitchFamily="34" charset="0"/>
              </a:rPr>
              <a:t>Precipitation</a:t>
            </a:r>
          </a:p>
          <a:p>
            <a:pPr algn="ctr">
              <a:lnSpc>
                <a:spcPct val="90000"/>
              </a:lnSpc>
            </a:pPr>
            <a:r>
              <a:rPr lang="en-US" altLang="en-US" sz="1100">
                <a:latin typeface="Arial" pitchFamily="34" charset="0"/>
              </a:rPr>
              <a:t>(soluble antigens)</a:t>
            </a:r>
          </a:p>
        </p:txBody>
      </p:sp>
      <p:sp>
        <p:nvSpPr>
          <p:cNvPr id="162830" name="Rectangle 38"/>
          <p:cNvSpPr>
            <a:spLocks noChangeArrowheads="1"/>
          </p:cNvSpPr>
          <p:nvPr/>
        </p:nvSpPr>
        <p:spPr bwMode="auto">
          <a:xfrm>
            <a:off x="7019925" y="1863725"/>
            <a:ext cx="1146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>
                <a:latin typeface="Arial Black" pitchFamily="34" charset="0"/>
              </a:rPr>
              <a:t>Complement</a:t>
            </a:r>
          </a:p>
        </p:txBody>
      </p:sp>
      <p:sp>
        <p:nvSpPr>
          <p:cNvPr id="162831" name="Rectangle 39"/>
          <p:cNvSpPr>
            <a:spLocks noChangeArrowheads="1"/>
          </p:cNvSpPr>
          <p:nvPr/>
        </p:nvSpPr>
        <p:spPr bwMode="auto">
          <a:xfrm>
            <a:off x="2965450" y="4006850"/>
            <a:ext cx="8445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 i="1">
                <a:latin typeface="Arial" pitchFamily="34" charset="0"/>
              </a:rPr>
              <a:t>Enhances</a:t>
            </a:r>
          </a:p>
        </p:txBody>
      </p:sp>
      <p:sp>
        <p:nvSpPr>
          <p:cNvPr id="162832" name="Rectangle 40"/>
          <p:cNvSpPr>
            <a:spLocks noChangeArrowheads="1"/>
          </p:cNvSpPr>
          <p:nvPr/>
        </p:nvSpPr>
        <p:spPr bwMode="auto">
          <a:xfrm>
            <a:off x="4279900" y="4005263"/>
            <a:ext cx="8445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 i="1">
                <a:latin typeface="Arial" pitchFamily="34" charset="0"/>
              </a:rPr>
              <a:t>Enhances</a:t>
            </a:r>
          </a:p>
        </p:txBody>
      </p:sp>
      <p:sp>
        <p:nvSpPr>
          <p:cNvPr id="162833" name="Rectangle 41"/>
          <p:cNvSpPr>
            <a:spLocks noChangeArrowheads="1"/>
          </p:cNvSpPr>
          <p:nvPr/>
        </p:nvSpPr>
        <p:spPr bwMode="auto">
          <a:xfrm>
            <a:off x="7585075" y="4003675"/>
            <a:ext cx="758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 i="1">
                <a:latin typeface="Arial" pitchFamily="34" charset="0"/>
              </a:rPr>
              <a:t>Leads to</a:t>
            </a:r>
          </a:p>
        </p:txBody>
      </p:sp>
      <p:sp>
        <p:nvSpPr>
          <p:cNvPr id="162834" name="Rectangle 42"/>
          <p:cNvSpPr>
            <a:spLocks noChangeArrowheads="1"/>
          </p:cNvSpPr>
          <p:nvPr/>
        </p:nvSpPr>
        <p:spPr bwMode="auto">
          <a:xfrm>
            <a:off x="2794000" y="4587875"/>
            <a:ext cx="12080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>
                <a:latin typeface="Arial Black" pitchFamily="34" charset="0"/>
              </a:rPr>
              <a:t>Phagocytosis</a:t>
            </a:r>
          </a:p>
        </p:txBody>
      </p:sp>
      <p:sp>
        <p:nvSpPr>
          <p:cNvPr id="162835" name="Rectangle 43"/>
          <p:cNvSpPr>
            <a:spLocks noChangeArrowheads="1"/>
          </p:cNvSpPr>
          <p:nvPr/>
        </p:nvSpPr>
        <p:spPr bwMode="auto">
          <a:xfrm>
            <a:off x="4922838" y="4587875"/>
            <a:ext cx="1193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>
                <a:latin typeface="Arial Black" pitchFamily="34" charset="0"/>
              </a:rPr>
              <a:t>Inflammation</a:t>
            </a:r>
          </a:p>
        </p:txBody>
      </p:sp>
      <p:sp>
        <p:nvSpPr>
          <p:cNvPr id="162836" name="Rectangle 44"/>
          <p:cNvSpPr>
            <a:spLocks noChangeArrowheads="1"/>
          </p:cNvSpPr>
          <p:nvPr/>
        </p:nvSpPr>
        <p:spPr bwMode="auto">
          <a:xfrm>
            <a:off x="7537450" y="4587875"/>
            <a:ext cx="874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>
                <a:latin typeface="Arial Black" pitchFamily="34" charset="0"/>
              </a:rPr>
              <a:t>Cell lysis</a:t>
            </a:r>
          </a:p>
        </p:txBody>
      </p:sp>
      <p:sp>
        <p:nvSpPr>
          <p:cNvPr id="162837" name="Rectangle 45"/>
          <p:cNvSpPr>
            <a:spLocks noChangeArrowheads="1"/>
          </p:cNvSpPr>
          <p:nvPr/>
        </p:nvSpPr>
        <p:spPr bwMode="auto">
          <a:xfrm>
            <a:off x="5546725" y="5245100"/>
            <a:ext cx="9763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100">
                <a:latin typeface="Arial" pitchFamily="34" charset="0"/>
              </a:rPr>
              <a:t>Chemotaxis</a:t>
            </a:r>
          </a:p>
        </p:txBody>
      </p:sp>
      <p:sp>
        <p:nvSpPr>
          <p:cNvPr id="162838" name="Rectangle 46"/>
          <p:cNvSpPr>
            <a:spLocks noChangeArrowheads="1"/>
          </p:cNvSpPr>
          <p:nvPr/>
        </p:nvSpPr>
        <p:spPr bwMode="auto">
          <a:xfrm>
            <a:off x="5621338" y="5919788"/>
            <a:ext cx="8524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100">
                <a:latin typeface="Arial" pitchFamily="34" charset="0"/>
              </a:rPr>
              <a:t>Histamine</a:t>
            </a:r>
          </a:p>
          <a:p>
            <a:pPr>
              <a:lnSpc>
                <a:spcPct val="90000"/>
              </a:lnSpc>
            </a:pPr>
            <a:r>
              <a:rPr lang="en-US" altLang="en-US" sz="1100">
                <a:latin typeface="Arial" pitchFamily="34" charset="0"/>
              </a:rPr>
              <a:t>release</a:t>
            </a:r>
          </a:p>
        </p:txBody>
      </p:sp>
      <p:sp>
        <p:nvSpPr>
          <p:cNvPr id="162839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altLang="en-US" sz="1200" b="1">
                <a:latin typeface="Arial" pitchFamily="34" charset="0"/>
                <a:cs typeface="Arial" pitchFamily="34" charset="0"/>
              </a:rPr>
              <a:t>Figure 21.15  Mechanisms of antibody action.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6486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T cell Activation: Proliferation and Differentiation</a:t>
            </a:r>
          </a:p>
        </p:txBody>
      </p:sp>
      <p:sp>
        <p:nvSpPr>
          <p:cNvPr id="16486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Primary T cell response peaks within a week </a:t>
            </a:r>
          </a:p>
          <a:p>
            <a:pPr eaLnBrk="1" hangingPunct="1"/>
            <a:r>
              <a:rPr lang="en-US" altLang="en-US" sz="2800" smtClean="0"/>
              <a:t>T cell apoptosis occurs between days 7 and 30</a:t>
            </a:r>
          </a:p>
          <a:p>
            <a:pPr lvl="1" eaLnBrk="1" hangingPunct="1"/>
            <a:r>
              <a:rPr lang="en-US" altLang="en-US" sz="2400" smtClean="0"/>
              <a:t>Benefit of apoptosis: activated T cells are a hazard – produce large amount inflammatory cytokines </a:t>
            </a:r>
            <a:r>
              <a:rPr lang="en-US" altLang="en-US" sz="2400" smtClean="0">
                <a:sym typeface="Wingdings" pitchFamily="2" charset="2"/>
              </a:rPr>
              <a:t> hyperplasia, cancer</a:t>
            </a:r>
            <a:endParaRPr lang="en-US" altLang="en-US" sz="2400" smtClean="0"/>
          </a:p>
          <a:p>
            <a:pPr eaLnBrk="1" hangingPunct="1"/>
            <a:r>
              <a:rPr lang="en-US" altLang="en-US" sz="2800" smtClean="0"/>
              <a:t>Effector activity wanes as amount of antigen declines</a:t>
            </a:r>
          </a:p>
          <a:p>
            <a:pPr eaLnBrk="1" hangingPunct="1"/>
            <a:r>
              <a:rPr lang="en-US" altLang="en-US" sz="2800" smtClean="0"/>
              <a:t>Memory T cells remain and mediate secondary responses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Cytokines</a:t>
            </a:r>
          </a:p>
        </p:txBody>
      </p:sp>
      <p:sp>
        <p:nvSpPr>
          <p:cNvPr id="1669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Chemical messengers of immune system</a:t>
            </a:r>
          </a:p>
          <a:p>
            <a:pPr eaLnBrk="1" hangingPunct="1"/>
            <a:r>
              <a:rPr lang="en-US" altLang="en-US" dirty="0" smtClean="0"/>
              <a:t>Mediate cell development, differentiation, and responses in immune system</a:t>
            </a:r>
          </a:p>
          <a:p>
            <a:pPr eaLnBrk="1" hangingPunct="1"/>
            <a:r>
              <a:rPr lang="en-US" altLang="en-US" dirty="0" smtClean="0"/>
              <a:t>Include </a:t>
            </a:r>
            <a:r>
              <a:rPr lang="en-US" altLang="en-US" dirty="0" err="1" smtClean="0"/>
              <a:t>interferons</a:t>
            </a:r>
            <a:r>
              <a:rPr lang="en-US" altLang="en-US" dirty="0" smtClean="0"/>
              <a:t> and interleukins</a:t>
            </a:r>
          </a:p>
          <a:p>
            <a:pPr eaLnBrk="1" hangingPunct="1"/>
            <a:r>
              <a:rPr lang="en-US" altLang="en-US" dirty="0" smtClean="0"/>
              <a:t>Interleukin 1 (IL-1) released by macrophages co-stimulates bound T cells to</a:t>
            </a:r>
          </a:p>
          <a:p>
            <a:pPr lvl="1" eaLnBrk="1" hangingPunct="1"/>
            <a:r>
              <a:rPr lang="en-US" altLang="en-US" dirty="0" smtClean="0"/>
              <a:t>Release interleukin 2 (IL-2) </a:t>
            </a:r>
          </a:p>
          <a:p>
            <a:pPr lvl="1" eaLnBrk="1" hangingPunct="1"/>
            <a:r>
              <a:rPr lang="en-US" altLang="en-US" dirty="0" smtClean="0"/>
              <a:t>Synthesize more IL-2 receptors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689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Cytokines</a:t>
            </a:r>
          </a:p>
        </p:txBody>
      </p:sp>
      <p:sp>
        <p:nvSpPr>
          <p:cNvPr id="16896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IL-2 key growth factor, acting on cells that release it and other T cells </a:t>
            </a:r>
          </a:p>
          <a:p>
            <a:pPr lvl="1" eaLnBrk="1" hangingPunct="1"/>
            <a:r>
              <a:rPr lang="en-US" altLang="en-US" smtClean="0"/>
              <a:t>Encourages activated T cells to divide rapidly</a:t>
            </a:r>
          </a:p>
          <a:p>
            <a:pPr eaLnBrk="1" hangingPunct="1"/>
            <a:r>
              <a:rPr lang="en-US" altLang="en-US" smtClean="0"/>
              <a:t>Other cytokines amplify and regulate innate and adaptive responses</a:t>
            </a:r>
          </a:p>
          <a:p>
            <a:pPr lvl="1" eaLnBrk="1" hangingPunct="1"/>
            <a:r>
              <a:rPr lang="en-US" altLang="en-US" smtClean="0"/>
              <a:t>E.g., tumor necrosis factor – cell toxin</a:t>
            </a:r>
          </a:p>
          <a:p>
            <a:pPr lvl="1" eaLnBrk="1" hangingPunct="1"/>
            <a:r>
              <a:rPr lang="en-US" altLang="en-US" smtClean="0"/>
              <a:t>E.g., gamma interferon – enhances killing power of macrophages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71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Roles of Helper T (T</a:t>
            </a:r>
            <a:r>
              <a:rPr lang="en-US" altLang="en-US" baseline="-25000" smtClean="0"/>
              <a:t>H</a:t>
            </a:r>
            <a:r>
              <a:rPr lang="en-US" altLang="en-US" smtClean="0"/>
              <a:t>) cells </a:t>
            </a:r>
          </a:p>
        </p:txBody>
      </p:sp>
      <p:sp>
        <p:nvSpPr>
          <p:cNvPr id="1710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Play central role in adaptive immune response</a:t>
            </a:r>
          </a:p>
          <a:p>
            <a:pPr lvl="1" eaLnBrk="1" hangingPunct="1"/>
            <a:r>
              <a:rPr lang="en-US" altLang="en-US" smtClean="0"/>
              <a:t>Activate both humoral and cellular arms</a:t>
            </a:r>
          </a:p>
          <a:p>
            <a:pPr lvl="1" eaLnBrk="1" hangingPunct="1"/>
            <a:r>
              <a:rPr lang="en-US" altLang="en-US" smtClean="0"/>
              <a:t>Once primed by APC presentation of antigen, they</a:t>
            </a:r>
          </a:p>
          <a:p>
            <a:pPr marL="1085850" lvl="2" eaLnBrk="1" hangingPunct="1"/>
            <a:r>
              <a:rPr lang="en-US" altLang="en-US" smtClean="0"/>
              <a:t>Help activate T and B cells</a:t>
            </a:r>
          </a:p>
          <a:p>
            <a:pPr marL="1085850" lvl="2" eaLnBrk="1" hangingPunct="1"/>
            <a:r>
              <a:rPr lang="en-US" altLang="en-US" smtClean="0"/>
              <a:t>Induce T and B cell proliferation</a:t>
            </a:r>
          </a:p>
          <a:p>
            <a:pPr marL="1085850" lvl="2" eaLnBrk="1" hangingPunct="1"/>
            <a:r>
              <a:rPr lang="en-US" altLang="en-US" smtClean="0"/>
              <a:t>Their cytokines recruit other immune cells</a:t>
            </a:r>
          </a:p>
          <a:p>
            <a:pPr eaLnBrk="1" hangingPunct="1"/>
            <a:r>
              <a:rPr lang="en-US" altLang="en-US" smtClean="0"/>
              <a:t>Without T</a:t>
            </a:r>
            <a:r>
              <a:rPr lang="en-US" altLang="en-US" baseline="-25000" smtClean="0"/>
              <a:t>H</a:t>
            </a:r>
            <a:r>
              <a:rPr lang="en-US" altLang="en-US" smtClean="0"/>
              <a:t>, there is no immune response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7305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Helper T cells: Activation of B cells</a:t>
            </a:r>
          </a:p>
        </p:txBody>
      </p:sp>
      <p:sp>
        <p:nvSpPr>
          <p:cNvPr id="17306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Interact directly with B cells displaying antigen fragments bound to MHC II receptors</a:t>
            </a:r>
          </a:p>
          <a:p>
            <a:pPr eaLnBrk="1" hangingPunct="1"/>
            <a:r>
              <a:rPr lang="en-US" altLang="en-US" sz="2800" smtClean="0"/>
              <a:t>Stimulate B cells to divide more rapidly and begin antibody formation</a:t>
            </a:r>
          </a:p>
          <a:p>
            <a:pPr eaLnBrk="1" hangingPunct="1"/>
            <a:r>
              <a:rPr lang="en-US" altLang="en-US" sz="2800" smtClean="0"/>
              <a:t>B cells may be activated without T</a:t>
            </a:r>
            <a:r>
              <a:rPr lang="en-US" altLang="en-US" sz="2800" baseline="-25000" smtClean="0"/>
              <a:t>H</a:t>
            </a:r>
            <a:r>
              <a:rPr lang="en-US" altLang="en-US" sz="2800" smtClean="0"/>
              <a:t> cells by binding to </a:t>
            </a:r>
            <a:r>
              <a:rPr lang="en-US" altLang="en-US" sz="2800" b="1" smtClean="0"/>
              <a:t>T cell–independent antigens</a:t>
            </a:r>
            <a:endParaRPr lang="en-US" altLang="en-US" sz="2800" smtClean="0"/>
          </a:p>
          <a:p>
            <a:pPr lvl="1" eaLnBrk="1" hangingPunct="1"/>
            <a:r>
              <a:rPr lang="en-US" altLang="en-US" sz="2400" smtClean="0"/>
              <a:t>Response weak and short-lived</a:t>
            </a:r>
          </a:p>
          <a:p>
            <a:pPr eaLnBrk="1" hangingPunct="1"/>
            <a:r>
              <a:rPr lang="en-US" altLang="en-US" sz="2800" smtClean="0"/>
              <a:t>Most antigens require T</a:t>
            </a:r>
            <a:r>
              <a:rPr lang="en-US" altLang="en-US" sz="2800" baseline="-25000" smtClean="0"/>
              <a:t>H</a:t>
            </a:r>
            <a:r>
              <a:rPr lang="en-US" altLang="en-US" sz="2800" smtClean="0"/>
              <a:t> co-stimulation to activate B cells: </a:t>
            </a:r>
            <a:r>
              <a:rPr lang="en-US" altLang="en-US" sz="2800" b="1" smtClean="0"/>
              <a:t>T cell–dependent antigens</a:t>
            </a:r>
            <a:endParaRPr lang="en-US" altLang="en-US" sz="280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pic>
        <p:nvPicPr>
          <p:cNvPr id="175107" name="Picture 125" descr="figure_21_18a_unlabeled"/>
          <p:cNvPicPr>
            <a:picLocks noChangeAspect="1" noChangeArrowheads="1"/>
          </p:cNvPicPr>
          <p:nvPr/>
        </p:nvPicPr>
        <p:blipFill>
          <a:blip r:embed="rId3" cstate="print"/>
          <a:srcRect b="4930"/>
          <a:stretch>
            <a:fillRect/>
          </a:stretch>
        </p:blipFill>
        <p:spPr bwMode="auto">
          <a:xfrm>
            <a:off x="584200" y="187325"/>
            <a:ext cx="7975600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altLang="en-US" sz="1200" b="1">
                <a:latin typeface="Arial" pitchFamily="34" charset="0"/>
                <a:cs typeface="Arial" pitchFamily="34" charset="0"/>
              </a:rPr>
              <a:t>Figure 21.18a  The central role of helper T cells in mobilizing both humoral and cellular immunity.                         Slide 1</a:t>
            </a:r>
            <a:br>
              <a:rPr lang="en-US" altLang="en-US" sz="1200" b="1">
                <a:latin typeface="Arial" pitchFamily="34" charset="0"/>
                <a:cs typeface="Arial" pitchFamily="34" charset="0"/>
              </a:rPr>
            </a:br>
            <a:endParaRPr lang="en-US" altLang="en-US" sz="1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9" name="Rectangle 128"/>
          <p:cNvSpPr>
            <a:spLocks noChangeArrowheads="1"/>
          </p:cNvSpPr>
          <p:nvPr/>
        </p:nvSpPr>
        <p:spPr bwMode="auto">
          <a:xfrm>
            <a:off x="625475" y="1060450"/>
            <a:ext cx="161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900">
                <a:latin typeface="Arial" pitchFamily="34" charset="0"/>
              </a:rPr>
              <a:t>Helper T cell</a:t>
            </a:r>
          </a:p>
        </p:txBody>
      </p:sp>
      <p:sp>
        <p:nvSpPr>
          <p:cNvPr id="175110" name="Rectangle 129"/>
          <p:cNvSpPr>
            <a:spLocks noChangeArrowheads="1"/>
          </p:cNvSpPr>
          <p:nvPr/>
        </p:nvSpPr>
        <p:spPr bwMode="auto">
          <a:xfrm>
            <a:off x="630238" y="1800225"/>
            <a:ext cx="2557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900">
                <a:latin typeface="Arial" pitchFamily="34" charset="0"/>
              </a:rPr>
              <a:t>T cell receptor (TCR)</a:t>
            </a:r>
          </a:p>
        </p:txBody>
      </p:sp>
      <p:sp>
        <p:nvSpPr>
          <p:cNvPr id="175111" name="Rectangle 130"/>
          <p:cNvSpPr>
            <a:spLocks noChangeArrowheads="1"/>
          </p:cNvSpPr>
          <p:nvPr/>
        </p:nvSpPr>
        <p:spPr bwMode="auto">
          <a:xfrm>
            <a:off x="631825" y="2489200"/>
            <a:ext cx="16192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900">
                <a:latin typeface="Arial" pitchFamily="34" charset="0"/>
              </a:rPr>
              <a:t>Helper T cell</a:t>
            </a:r>
          </a:p>
          <a:p>
            <a:r>
              <a:rPr lang="en-US" altLang="en-US" sz="1900">
                <a:latin typeface="Arial" pitchFamily="34" charset="0"/>
              </a:rPr>
              <a:t>CD4 protein</a:t>
            </a:r>
          </a:p>
        </p:txBody>
      </p:sp>
      <p:sp>
        <p:nvSpPr>
          <p:cNvPr id="175112" name="Rectangle 131"/>
          <p:cNvSpPr>
            <a:spLocks noChangeArrowheads="1"/>
          </p:cNvSpPr>
          <p:nvPr/>
        </p:nvSpPr>
        <p:spPr bwMode="auto">
          <a:xfrm>
            <a:off x="631825" y="3341688"/>
            <a:ext cx="23828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900">
                <a:latin typeface="Arial" pitchFamily="34" charset="0"/>
              </a:rPr>
              <a:t>MHC II protein</a:t>
            </a:r>
          </a:p>
          <a:p>
            <a:pPr>
              <a:lnSpc>
                <a:spcPct val="95000"/>
              </a:lnSpc>
            </a:pPr>
            <a:r>
              <a:rPr lang="en-US" altLang="en-US" sz="1900">
                <a:latin typeface="Arial" pitchFamily="34" charset="0"/>
              </a:rPr>
              <a:t>of B cell displaying</a:t>
            </a:r>
          </a:p>
          <a:p>
            <a:pPr>
              <a:lnSpc>
                <a:spcPct val="95000"/>
              </a:lnSpc>
            </a:pPr>
            <a:r>
              <a:rPr lang="en-US" altLang="en-US" sz="1900">
                <a:latin typeface="Arial" pitchFamily="34" charset="0"/>
              </a:rPr>
              <a:t>processed antigen</a:t>
            </a:r>
          </a:p>
        </p:txBody>
      </p:sp>
      <p:sp>
        <p:nvSpPr>
          <p:cNvPr id="175113" name="Rectangle 132"/>
          <p:cNvSpPr>
            <a:spLocks noChangeArrowheads="1"/>
          </p:cNvSpPr>
          <p:nvPr/>
        </p:nvSpPr>
        <p:spPr bwMode="auto">
          <a:xfrm>
            <a:off x="625475" y="4672013"/>
            <a:ext cx="1779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900">
                <a:latin typeface="Arial" pitchFamily="34" charset="0"/>
              </a:rPr>
              <a:t>IL-4 and other</a:t>
            </a:r>
          </a:p>
          <a:p>
            <a:pPr>
              <a:lnSpc>
                <a:spcPct val="95000"/>
              </a:lnSpc>
            </a:pPr>
            <a:r>
              <a:rPr lang="en-US" altLang="en-US" sz="1900">
                <a:latin typeface="Arial" pitchFamily="34" charset="0"/>
              </a:rPr>
              <a:t>cytokines</a:t>
            </a:r>
          </a:p>
        </p:txBody>
      </p:sp>
      <p:sp>
        <p:nvSpPr>
          <p:cNvPr id="175114" name="Rectangle 133"/>
          <p:cNvSpPr>
            <a:spLocks noChangeArrowheads="1"/>
          </p:cNvSpPr>
          <p:nvPr/>
        </p:nvSpPr>
        <p:spPr bwMode="auto">
          <a:xfrm>
            <a:off x="638175" y="5756275"/>
            <a:ext cx="2813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900">
                <a:latin typeface="Arial" pitchFamily="34" charset="0"/>
              </a:rPr>
              <a:t>B cell (being activated)</a:t>
            </a:r>
          </a:p>
        </p:txBody>
      </p:sp>
      <p:sp>
        <p:nvSpPr>
          <p:cNvPr id="175115" name="Rectangle 134"/>
          <p:cNvSpPr>
            <a:spLocks noChangeArrowheads="1"/>
          </p:cNvSpPr>
          <p:nvPr/>
        </p:nvSpPr>
        <p:spPr bwMode="auto">
          <a:xfrm>
            <a:off x="5641975" y="1503363"/>
            <a:ext cx="276701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74A6"/>
                </a:solidFill>
                <a:latin typeface="Arial" pitchFamily="34" charset="0"/>
              </a:rPr>
              <a:t>       T</a:t>
            </a:r>
            <a:r>
              <a:rPr lang="en-US" altLang="en-US" sz="2000" baseline="-25000">
                <a:solidFill>
                  <a:srgbClr val="0074A6"/>
                </a:solidFill>
                <a:latin typeface="Arial" pitchFamily="34" charset="0"/>
              </a:rPr>
              <a:t>H</a:t>
            </a:r>
            <a:r>
              <a:rPr lang="en-US" altLang="en-US" sz="2000">
                <a:solidFill>
                  <a:srgbClr val="0074A6"/>
                </a:solidFill>
                <a:latin typeface="Arial" pitchFamily="34" charset="0"/>
              </a:rPr>
              <a:t> cell binds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74A6"/>
                </a:solidFill>
                <a:latin typeface="Arial" pitchFamily="34" charset="0"/>
              </a:rPr>
              <a:t>with the self-nonself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74A6"/>
                </a:solidFill>
                <a:latin typeface="Arial" pitchFamily="34" charset="0"/>
              </a:rPr>
              <a:t>complexes of a B cell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74A6"/>
                </a:solidFill>
                <a:latin typeface="Arial" pitchFamily="34" charset="0"/>
              </a:rPr>
              <a:t>that has encountered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74A6"/>
                </a:solidFill>
                <a:latin typeface="Arial" pitchFamily="34" charset="0"/>
              </a:rPr>
              <a:t>its antigen and is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74A6"/>
                </a:solidFill>
                <a:latin typeface="Arial" pitchFamily="34" charset="0"/>
              </a:rPr>
              <a:t>displaying it on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74A6"/>
                </a:solidFill>
                <a:latin typeface="Arial" pitchFamily="34" charset="0"/>
              </a:rPr>
              <a:t>MHC II on its surface.</a:t>
            </a:r>
          </a:p>
        </p:txBody>
      </p:sp>
      <p:sp>
        <p:nvSpPr>
          <p:cNvPr id="175116" name="Rectangle 135"/>
          <p:cNvSpPr>
            <a:spLocks noChangeArrowheads="1"/>
          </p:cNvSpPr>
          <p:nvPr/>
        </p:nvSpPr>
        <p:spPr bwMode="auto">
          <a:xfrm>
            <a:off x="5651500" y="4024313"/>
            <a:ext cx="29511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74A6"/>
                </a:solidFill>
                <a:latin typeface="Arial" pitchFamily="34" charset="0"/>
              </a:rPr>
              <a:t>      T</a:t>
            </a:r>
            <a:r>
              <a:rPr lang="en-US" altLang="en-US" sz="2000" baseline="-25000">
                <a:solidFill>
                  <a:srgbClr val="0074A6"/>
                </a:solidFill>
                <a:latin typeface="Arial" pitchFamily="34" charset="0"/>
              </a:rPr>
              <a:t>H</a:t>
            </a:r>
            <a:r>
              <a:rPr lang="en-US" altLang="en-US" sz="2000">
                <a:solidFill>
                  <a:srgbClr val="0074A6"/>
                </a:solidFill>
                <a:latin typeface="Arial" pitchFamily="34" charset="0"/>
              </a:rPr>
              <a:t> cell releases interleukins as co-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74A6"/>
                </a:solidFill>
                <a:latin typeface="Arial" pitchFamily="34" charset="0"/>
              </a:rPr>
              <a:t>stimulatory signals to complete B cell activation.</a:t>
            </a:r>
          </a:p>
        </p:txBody>
      </p:sp>
      <p:sp>
        <p:nvSpPr>
          <p:cNvPr id="175117" name="Oval 136"/>
          <p:cNvSpPr>
            <a:spLocks noChangeAspect="1" noChangeArrowheads="1"/>
          </p:cNvSpPr>
          <p:nvPr/>
        </p:nvSpPr>
        <p:spPr bwMode="auto">
          <a:xfrm>
            <a:off x="5773738" y="1470025"/>
            <a:ext cx="346075" cy="3460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rgbClr val="0074A6"/>
                </a:solidFill>
                <a:latin typeface="Arial Black" pitchFamily="34" charset="0"/>
              </a:rPr>
              <a:t>1</a:t>
            </a:r>
            <a:endParaRPr lang="en-US" altLang="en-US" sz="20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175118" name="Oval 137"/>
          <p:cNvSpPr>
            <a:spLocks noChangeAspect="1" noChangeArrowheads="1"/>
          </p:cNvSpPr>
          <p:nvPr/>
        </p:nvSpPr>
        <p:spPr bwMode="auto">
          <a:xfrm>
            <a:off x="5775325" y="4000500"/>
            <a:ext cx="346075" cy="3460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rgbClr val="0074A6"/>
                </a:solidFill>
                <a:latin typeface="Arial Black" pitchFamily="34" charset="0"/>
              </a:rPr>
              <a:t>2</a:t>
            </a:r>
            <a:endParaRPr lang="en-US" altLang="en-US" sz="20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59530" name="Freeform 138"/>
          <p:cNvSpPr>
            <a:spLocks/>
          </p:cNvSpPr>
          <p:nvPr/>
        </p:nvSpPr>
        <p:spPr bwMode="auto">
          <a:xfrm>
            <a:off x="2317750" y="1247775"/>
            <a:ext cx="1682750" cy="409575"/>
          </a:xfrm>
          <a:custGeom>
            <a:avLst/>
            <a:gdLst>
              <a:gd name="T0" fmla="*/ 0 w 1060"/>
              <a:gd name="T1" fmla="*/ 0 h 258"/>
              <a:gd name="T2" fmla="*/ 416 w 1060"/>
              <a:gd name="T3" fmla="*/ 0 h 258"/>
              <a:gd name="T4" fmla="*/ 1060 w 1060"/>
              <a:gd name="T5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0" h="258">
                <a:moveTo>
                  <a:pt x="0" y="0"/>
                </a:moveTo>
                <a:lnTo>
                  <a:pt x="416" y="0"/>
                </a:lnTo>
                <a:lnTo>
                  <a:pt x="1060" y="258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9531" name="Freeform 139"/>
          <p:cNvSpPr>
            <a:spLocks/>
          </p:cNvSpPr>
          <p:nvPr/>
        </p:nvSpPr>
        <p:spPr bwMode="auto">
          <a:xfrm>
            <a:off x="3225800" y="2016125"/>
            <a:ext cx="1000125" cy="1209675"/>
          </a:xfrm>
          <a:custGeom>
            <a:avLst/>
            <a:gdLst>
              <a:gd name="T0" fmla="*/ 0 w 630"/>
              <a:gd name="T1" fmla="*/ 2 h 762"/>
              <a:gd name="T2" fmla="*/ 70 w 630"/>
              <a:gd name="T3" fmla="*/ 0 h 762"/>
              <a:gd name="T4" fmla="*/ 630 w 630"/>
              <a:gd name="T5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0" h="762">
                <a:moveTo>
                  <a:pt x="0" y="2"/>
                </a:moveTo>
                <a:lnTo>
                  <a:pt x="70" y="0"/>
                </a:lnTo>
                <a:lnTo>
                  <a:pt x="630" y="76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9532" name="Freeform 140"/>
          <p:cNvSpPr>
            <a:spLocks/>
          </p:cNvSpPr>
          <p:nvPr/>
        </p:nvSpPr>
        <p:spPr bwMode="auto">
          <a:xfrm>
            <a:off x="2305050" y="2698750"/>
            <a:ext cx="1657350" cy="641350"/>
          </a:xfrm>
          <a:custGeom>
            <a:avLst/>
            <a:gdLst>
              <a:gd name="T0" fmla="*/ 0 w 1044"/>
              <a:gd name="T1" fmla="*/ 0 h 404"/>
              <a:gd name="T2" fmla="*/ 270 w 1044"/>
              <a:gd name="T3" fmla="*/ 2 h 404"/>
              <a:gd name="T4" fmla="*/ 1044 w 1044"/>
              <a:gd name="T5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404">
                <a:moveTo>
                  <a:pt x="0" y="0"/>
                </a:moveTo>
                <a:lnTo>
                  <a:pt x="270" y="2"/>
                </a:lnTo>
                <a:lnTo>
                  <a:pt x="1044" y="404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9533" name="Freeform 141"/>
          <p:cNvSpPr>
            <a:spLocks/>
          </p:cNvSpPr>
          <p:nvPr/>
        </p:nvSpPr>
        <p:spPr bwMode="auto">
          <a:xfrm>
            <a:off x="2505075" y="3536950"/>
            <a:ext cx="1641475" cy="98425"/>
          </a:xfrm>
          <a:custGeom>
            <a:avLst/>
            <a:gdLst>
              <a:gd name="T0" fmla="*/ 0 w 1034"/>
              <a:gd name="T1" fmla="*/ 2 h 62"/>
              <a:gd name="T2" fmla="*/ 404 w 1034"/>
              <a:gd name="T3" fmla="*/ 0 h 62"/>
              <a:gd name="T4" fmla="*/ 1034 w 1034"/>
              <a:gd name="T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34" h="62">
                <a:moveTo>
                  <a:pt x="0" y="2"/>
                </a:moveTo>
                <a:lnTo>
                  <a:pt x="404" y="0"/>
                </a:lnTo>
                <a:lnTo>
                  <a:pt x="1034" y="6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9534" name="Freeform 142"/>
          <p:cNvSpPr>
            <a:spLocks/>
          </p:cNvSpPr>
          <p:nvPr/>
        </p:nvSpPr>
        <p:spPr bwMode="auto">
          <a:xfrm>
            <a:off x="2473325" y="4194175"/>
            <a:ext cx="968375" cy="688975"/>
          </a:xfrm>
          <a:custGeom>
            <a:avLst/>
            <a:gdLst>
              <a:gd name="T0" fmla="*/ 0 w 610"/>
              <a:gd name="T1" fmla="*/ 434 h 434"/>
              <a:gd name="T2" fmla="*/ 206 w 610"/>
              <a:gd name="T3" fmla="*/ 430 h 434"/>
              <a:gd name="T4" fmla="*/ 610 w 610"/>
              <a:gd name="T5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0" h="434">
                <a:moveTo>
                  <a:pt x="0" y="434"/>
                </a:moveTo>
                <a:lnTo>
                  <a:pt x="206" y="430"/>
                </a:lnTo>
                <a:lnTo>
                  <a:pt x="610" y="0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9535" name="Freeform 143"/>
          <p:cNvSpPr>
            <a:spLocks/>
          </p:cNvSpPr>
          <p:nvPr/>
        </p:nvSpPr>
        <p:spPr bwMode="auto">
          <a:xfrm>
            <a:off x="3416300" y="5032375"/>
            <a:ext cx="638175" cy="914400"/>
          </a:xfrm>
          <a:custGeom>
            <a:avLst/>
            <a:gdLst>
              <a:gd name="T0" fmla="*/ 0 w 402"/>
              <a:gd name="T1" fmla="*/ 576 h 576"/>
              <a:gd name="T2" fmla="*/ 150 w 402"/>
              <a:gd name="T3" fmla="*/ 576 h 576"/>
              <a:gd name="T4" fmla="*/ 402 w 402"/>
              <a:gd name="T5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2" h="576">
                <a:moveTo>
                  <a:pt x="0" y="576"/>
                </a:moveTo>
                <a:lnTo>
                  <a:pt x="150" y="576"/>
                </a:lnTo>
                <a:lnTo>
                  <a:pt x="402" y="0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5125" name="Rectangle 145"/>
          <p:cNvSpPr>
            <a:spLocks noChangeArrowheads="1"/>
          </p:cNvSpPr>
          <p:nvPr/>
        </p:nvSpPr>
        <p:spPr bwMode="auto">
          <a:xfrm>
            <a:off x="1341438" y="303213"/>
            <a:ext cx="682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>
                <a:latin typeface="Arial Black" pitchFamily="34" charset="0"/>
              </a:rPr>
              <a:t>Helper T cells help in humoral immunity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Acquired Immunity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Cell mediated immune response</a:t>
            </a:r>
          </a:p>
          <a:p>
            <a:pPr>
              <a:buFontTx/>
              <a:buNone/>
            </a:pPr>
            <a:r>
              <a:rPr lang="en-US"/>
              <a:t>   - caused by certain types of T-</a:t>
            </a:r>
          </a:p>
          <a:p>
            <a:pPr>
              <a:buFontTx/>
              <a:buNone/>
            </a:pPr>
            <a:r>
              <a:rPr lang="en-US"/>
              <a:t>     lymphocytes</a:t>
            </a:r>
          </a:p>
          <a:p>
            <a:pPr>
              <a:buFontTx/>
              <a:buNone/>
            </a:pPr>
            <a:r>
              <a:rPr lang="en-US"/>
              <a:t>   - T-lymphocytes recognize foreign    </a:t>
            </a:r>
          </a:p>
          <a:p>
            <a:pPr>
              <a:buFontTx/>
              <a:buNone/>
            </a:pPr>
            <a:r>
              <a:rPr lang="en-US"/>
              <a:t>      invaders by surface receptors</a:t>
            </a:r>
          </a:p>
          <a:p>
            <a:pPr>
              <a:buFontTx/>
              <a:buNone/>
            </a:pPr>
            <a:r>
              <a:rPr lang="en-US"/>
              <a:t>   - T-lymphocytes attack and destroy invaders directly or by releasing soluble substances (cytokines)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7715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Helper T cells: Activation of CD8 cells</a:t>
            </a:r>
          </a:p>
        </p:txBody>
      </p:sp>
      <p:sp>
        <p:nvSpPr>
          <p:cNvPr id="17715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CD8 cells require T</a:t>
            </a:r>
            <a:r>
              <a:rPr lang="en-US" altLang="en-US" baseline="-25000" smtClean="0"/>
              <a:t>H</a:t>
            </a:r>
            <a:r>
              <a:rPr lang="en-US" altLang="en-US" smtClean="0"/>
              <a:t> cell activation into destructive cytotoxic T cells</a:t>
            </a:r>
          </a:p>
          <a:p>
            <a:pPr eaLnBrk="1" hangingPunct="1"/>
            <a:r>
              <a:rPr lang="en-US" altLang="en-US" smtClean="0"/>
              <a:t>Cause dendritic cells to express co-stimulatory molecules required for CD8 cell activation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79203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altLang="en-US" sz="1200" b="1">
                <a:latin typeface="Arial" pitchFamily="34" charset="0"/>
                <a:cs typeface="Arial" pitchFamily="34" charset="0"/>
              </a:rPr>
              <a:t>Figure 21.18b  The central role of helper T cells in mobilizing both humoral and cellular immunity.</a:t>
            </a:r>
          </a:p>
        </p:txBody>
      </p:sp>
      <p:pic>
        <p:nvPicPr>
          <p:cNvPr id="179204" name="Picture 34" descr="figure_21_18b_unlabeled"/>
          <p:cNvPicPr>
            <a:picLocks noChangeAspect="1" noChangeArrowheads="1"/>
          </p:cNvPicPr>
          <p:nvPr/>
        </p:nvPicPr>
        <p:blipFill>
          <a:blip r:embed="rId3" cstate="print"/>
          <a:srcRect b="2896"/>
          <a:stretch>
            <a:fillRect/>
          </a:stretch>
        </p:blipFill>
        <p:spPr bwMode="auto">
          <a:xfrm>
            <a:off x="590550" y="234950"/>
            <a:ext cx="7724775" cy="625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5" name="Rectangle 35"/>
          <p:cNvSpPr>
            <a:spLocks noChangeArrowheads="1"/>
          </p:cNvSpPr>
          <p:nvPr/>
        </p:nvSpPr>
        <p:spPr bwMode="auto">
          <a:xfrm>
            <a:off x="1277938" y="360363"/>
            <a:ext cx="671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>
                <a:latin typeface="Arial Black" pitchFamily="34" charset="0"/>
              </a:rPr>
              <a:t>Helper T cells help in cellular immunity</a:t>
            </a:r>
          </a:p>
        </p:txBody>
      </p:sp>
      <p:sp>
        <p:nvSpPr>
          <p:cNvPr id="179206" name="Rectangle 36"/>
          <p:cNvSpPr>
            <a:spLocks noChangeArrowheads="1"/>
          </p:cNvSpPr>
          <p:nvPr/>
        </p:nvSpPr>
        <p:spPr bwMode="auto">
          <a:xfrm>
            <a:off x="617538" y="1052513"/>
            <a:ext cx="15509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900">
                <a:latin typeface="Arial" pitchFamily="34" charset="0"/>
              </a:rPr>
              <a:t>CD4 protein</a:t>
            </a:r>
          </a:p>
        </p:txBody>
      </p:sp>
      <p:sp>
        <p:nvSpPr>
          <p:cNvPr id="179207" name="Rectangle 37"/>
          <p:cNvSpPr>
            <a:spLocks noChangeArrowheads="1"/>
          </p:cNvSpPr>
          <p:nvPr/>
        </p:nvSpPr>
        <p:spPr bwMode="auto">
          <a:xfrm>
            <a:off x="654050" y="1474788"/>
            <a:ext cx="16462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900">
                <a:latin typeface="Arial" pitchFamily="34" charset="0"/>
              </a:rPr>
              <a:t>Class II MHC</a:t>
            </a:r>
          </a:p>
          <a:p>
            <a:r>
              <a:rPr lang="en-US" altLang="en-US" sz="1900">
                <a:latin typeface="Arial" pitchFamily="34" charset="0"/>
              </a:rPr>
              <a:t>protein</a:t>
            </a:r>
          </a:p>
        </p:txBody>
      </p:sp>
      <p:sp>
        <p:nvSpPr>
          <p:cNvPr id="179208" name="Rectangle 38"/>
          <p:cNvSpPr>
            <a:spLocks noChangeArrowheads="1"/>
          </p:cNvSpPr>
          <p:nvPr/>
        </p:nvSpPr>
        <p:spPr bwMode="auto">
          <a:xfrm>
            <a:off x="611188" y="2132013"/>
            <a:ext cx="2409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900">
                <a:latin typeface="Arial" pitchFamily="34" charset="0"/>
              </a:rPr>
              <a:t>APC (dendritic cell)</a:t>
            </a:r>
          </a:p>
        </p:txBody>
      </p:sp>
      <p:sp>
        <p:nvSpPr>
          <p:cNvPr id="179209" name="Rectangle 39"/>
          <p:cNvSpPr>
            <a:spLocks noChangeArrowheads="1"/>
          </p:cNvSpPr>
          <p:nvPr/>
        </p:nvSpPr>
        <p:spPr bwMode="auto">
          <a:xfrm>
            <a:off x="649288" y="4935538"/>
            <a:ext cx="16176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900">
                <a:latin typeface="Arial" pitchFamily="34" charset="0"/>
              </a:rPr>
              <a:t>Class I</a:t>
            </a:r>
          </a:p>
          <a:p>
            <a:r>
              <a:rPr lang="en-US" altLang="en-US" sz="1900">
                <a:latin typeface="Arial" pitchFamily="34" charset="0"/>
              </a:rPr>
              <a:t>MHC protein</a:t>
            </a:r>
          </a:p>
        </p:txBody>
      </p:sp>
      <p:sp>
        <p:nvSpPr>
          <p:cNvPr id="179210" name="Rectangle 40"/>
          <p:cNvSpPr>
            <a:spLocks noChangeArrowheads="1"/>
          </p:cNvSpPr>
          <p:nvPr/>
        </p:nvSpPr>
        <p:spPr bwMode="auto">
          <a:xfrm>
            <a:off x="2562225" y="4946650"/>
            <a:ext cx="10017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900">
                <a:latin typeface="Arial" pitchFamily="34" charset="0"/>
              </a:rPr>
              <a:t>CD8 </a:t>
            </a:r>
          </a:p>
          <a:p>
            <a:r>
              <a:rPr lang="en-US" altLang="en-US" sz="1900">
                <a:latin typeface="Arial" pitchFamily="34" charset="0"/>
              </a:rPr>
              <a:t>protein</a:t>
            </a:r>
          </a:p>
        </p:txBody>
      </p:sp>
      <p:sp>
        <p:nvSpPr>
          <p:cNvPr id="179211" name="Rectangle 41"/>
          <p:cNvSpPr>
            <a:spLocks noChangeArrowheads="1"/>
          </p:cNvSpPr>
          <p:nvPr/>
        </p:nvSpPr>
        <p:spPr bwMode="auto">
          <a:xfrm>
            <a:off x="3552825" y="5464175"/>
            <a:ext cx="211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900">
                <a:latin typeface="Arial" pitchFamily="34" charset="0"/>
              </a:rPr>
              <a:t>CD8 T cell</a:t>
            </a:r>
          </a:p>
          <a:p>
            <a:pPr>
              <a:lnSpc>
                <a:spcPct val="95000"/>
              </a:lnSpc>
            </a:pPr>
            <a:r>
              <a:rPr lang="en-US" altLang="en-US" sz="1900">
                <a:latin typeface="Arial" pitchFamily="34" charset="0"/>
              </a:rPr>
              <a:t>(becomes T</a:t>
            </a:r>
            <a:r>
              <a:rPr lang="en-US" altLang="en-US" sz="1900" baseline="-25000">
                <a:latin typeface="Arial" pitchFamily="34" charset="0"/>
              </a:rPr>
              <a:t>C</a:t>
            </a:r>
            <a:r>
              <a:rPr lang="en-US" altLang="en-US" sz="1900">
                <a:latin typeface="Arial" pitchFamily="34" charset="0"/>
              </a:rPr>
              <a:t> cell</a:t>
            </a:r>
          </a:p>
          <a:p>
            <a:pPr>
              <a:lnSpc>
                <a:spcPct val="95000"/>
              </a:lnSpc>
            </a:pPr>
            <a:r>
              <a:rPr lang="en-US" altLang="en-US" sz="1900">
                <a:latin typeface="Arial" pitchFamily="34" charset="0"/>
              </a:rPr>
              <a:t>after activation)</a:t>
            </a:r>
          </a:p>
        </p:txBody>
      </p:sp>
      <p:sp>
        <p:nvSpPr>
          <p:cNvPr id="179212" name="Rectangle 42"/>
          <p:cNvSpPr>
            <a:spLocks noChangeArrowheads="1"/>
          </p:cNvSpPr>
          <p:nvPr/>
        </p:nvSpPr>
        <p:spPr bwMode="auto">
          <a:xfrm>
            <a:off x="3733800" y="3009900"/>
            <a:ext cx="612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900">
                <a:latin typeface="Arial" pitchFamily="34" charset="0"/>
              </a:rPr>
              <a:t>IL-2</a:t>
            </a:r>
          </a:p>
        </p:txBody>
      </p:sp>
      <p:sp>
        <p:nvSpPr>
          <p:cNvPr id="179213" name="Rectangle 43"/>
          <p:cNvSpPr>
            <a:spLocks noChangeArrowheads="1"/>
          </p:cNvSpPr>
          <p:nvPr/>
        </p:nvSpPr>
        <p:spPr bwMode="auto">
          <a:xfrm>
            <a:off x="3824288" y="1128713"/>
            <a:ext cx="161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900">
                <a:latin typeface="Arial" pitchFamily="34" charset="0"/>
              </a:rPr>
              <a:t>Helper T cell</a:t>
            </a:r>
          </a:p>
        </p:txBody>
      </p:sp>
      <p:sp>
        <p:nvSpPr>
          <p:cNvPr id="179214" name="Rectangle 44"/>
          <p:cNvSpPr>
            <a:spLocks noChangeArrowheads="1"/>
          </p:cNvSpPr>
          <p:nvPr/>
        </p:nvSpPr>
        <p:spPr bwMode="auto">
          <a:xfrm>
            <a:off x="5392738" y="1382713"/>
            <a:ext cx="243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            T</a:t>
            </a:r>
            <a:r>
              <a:rPr lang="en-US" altLang="en-US" sz="1900" baseline="-25000">
                <a:solidFill>
                  <a:srgbClr val="0074A6"/>
                </a:solidFill>
                <a:latin typeface="Arial" pitchFamily="34" charset="0"/>
              </a:rPr>
              <a:t>H</a:t>
            </a: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 cell binds</a:t>
            </a:r>
          </a:p>
          <a:p>
            <a:pPr algn="ctr">
              <a:lnSpc>
                <a:spcPct val="95000"/>
              </a:lnSpc>
            </a:pP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dendritic cell.</a:t>
            </a:r>
          </a:p>
        </p:txBody>
      </p:sp>
      <p:sp>
        <p:nvSpPr>
          <p:cNvPr id="179215" name="Rectangle 45"/>
          <p:cNvSpPr>
            <a:spLocks noChangeArrowheads="1"/>
          </p:cNvSpPr>
          <p:nvPr/>
        </p:nvSpPr>
        <p:spPr bwMode="auto">
          <a:xfrm>
            <a:off x="5770563" y="2620963"/>
            <a:ext cx="2463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       T</a:t>
            </a:r>
            <a:r>
              <a:rPr lang="en-US" altLang="en-US" sz="1900" baseline="-25000">
                <a:solidFill>
                  <a:srgbClr val="0074A6"/>
                </a:solidFill>
                <a:latin typeface="Arial" pitchFamily="34" charset="0"/>
              </a:rPr>
              <a:t>H</a:t>
            </a: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 cell</a:t>
            </a:r>
          </a:p>
          <a:p>
            <a:pPr>
              <a:lnSpc>
                <a:spcPct val="95000"/>
              </a:lnSpc>
            </a:pP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stimulates dendritic</a:t>
            </a:r>
          </a:p>
          <a:p>
            <a:pPr>
              <a:lnSpc>
                <a:spcPct val="95000"/>
              </a:lnSpc>
            </a:pP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cell to express</a:t>
            </a:r>
          </a:p>
          <a:p>
            <a:pPr>
              <a:lnSpc>
                <a:spcPct val="95000"/>
              </a:lnSpc>
            </a:pP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co-stimulatory</a:t>
            </a:r>
          </a:p>
          <a:p>
            <a:pPr>
              <a:lnSpc>
                <a:spcPct val="95000"/>
              </a:lnSpc>
            </a:pP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molecules.</a:t>
            </a:r>
          </a:p>
        </p:txBody>
      </p:sp>
      <p:sp>
        <p:nvSpPr>
          <p:cNvPr id="179216" name="Rectangle 46"/>
          <p:cNvSpPr>
            <a:spLocks noChangeArrowheads="1"/>
          </p:cNvSpPr>
          <p:nvPr/>
        </p:nvSpPr>
        <p:spPr bwMode="auto">
          <a:xfrm>
            <a:off x="5780088" y="4427538"/>
            <a:ext cx="24638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       Dendritic cell</a:t>
            </a:r>
          </a:p>
          <a:p>
            <a:pPr>
              <a:lnSpc>
                <a:spcPct val="95000"/>
              </a:lnSpc>
            </a:pP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can now activate</a:t>
            </a:r>
          </a:p>
          <a:p>
            <a:pPr>
              <a:lnSpc>
                <a:spcPct val="95000"/>
              </a:lnSpc>
            </a:pP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CD8 cell with the</a:t>
            </a:r>
          </a:p>
          <a:p>
            <a:pPr>
              <a:lnSpc>
                <a:spcPct val="95000"/>
              </a:lnSpc>
            </a:pP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help of interleukin 2</a:t>
            </a:r>
          </a:p>
          <a:p>
            <a:pPr>
              <a:lnSpc>
                <a:spcPct val="95000"/>
              </a:lnSpc>
            </a:pP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secreted by T</a:t>
            </a:r>
            <a:r>
              <a:rPr lang="en-US" altLang="en-US" sz="1900" baseline="-25000">
                <a:solidFill>
                  <a:srgbClr val="0074A6"/>
                </a:solidFill>
                <a:latin typeface="Arial" pitchFamily="34" charset="0"/>
              </a:rPr>
              <a:t>H</a:t>
            </a:r>
            <a:r>
              <a:rPr lang="en-US" altLang="en-US" sz="1900">
                <a:solidFill>
                  <a:srgbClr val="0074A6"/>
                </a:solidFill>
                <a:latin typeface="Arial" pitchFamily="34" charset="0"/>
              </a:rPr>
              <a:t> cell.</a:t>
            </a:r>
          </a:p>
        </p:txBody>
      </p:sp>
      <p:sp>
        <p:nvSpPr>
          <p:cNvPr id="179217" name="Oval 47"/>
          <p:cNvSpPr>
            <a:spLocks noChangeArrowheads="1"/>
          </p:cNvSpPr>
          <p:nvPr/>
        </p:nvSpPr>
        <p:spPr bwMode="auto">
          <a:xfrm>
            <a:off x="5918200" y="1374775"/>
            <a:ext cx="325438" cy="32226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900">
                <a:solidFill>
                  <a:srgbClr val="0074A6"/>
                </a:solidFill>
                <a:latin typeface="Arial Black" pitchFamily="34" charset="0"/>
              </a:rPr>
              <a:t>1</a:t>
            </a:r>
            <a:endParaRPr lang="en-US" altLang="en-US" sz="19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179218" name="Oval 48"/>
          <p:cNvSpPr>
            <a:spLocks noChangeArrowheads="1"/>
          </p:cNvSpPr>
          <p:nvPr/>
        </p:nvSpPr>
        <p:spPr bwMode="auto">
          <a:xfrm>
            <a:off x="5918200" y="2624138"/>
            <a:ext cx="325438" cy="320675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900">
                <a:solidFill>
                  <a:srgbClr val="0074A6"/>
                </a:solidFill>
                <a:latin typeface="Arial Black" pitchFamily="34" charset="0"/>
              </a:rPr>
              <a:t>2</a:t>
            </a:r>
            <a:endParaRPr lang="en-US" altLang="en-US" sz="19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179219" name="Oval 49"/>
          <p:cNvSpPr>
            <a:spLocks noChangeArrowheads="1"/>
          </p:cNvSpPr>
          <p:nvPr/>
        </p:nvSpPr>
        <p:spPr bwMode="auto">
          <a:xfrm>
            <a:off x="5918200" y="4435475"/>
            <a:ext cx="325438" cy="322263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900">
                <a:solidFill>
                  <a:srgbClr val="0074A6"/>
                </a:solidFill>
                <a:latin typeface="Arial Black" pitchFamily="34" charset="0"/>
              </a:rPr>
              <a:t>3</a:t>
            </a:r>
            <a:endParaRPr lang="en-US" altLang="en-US" sz="19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61490" name="Freeform 50"/>
          <p:cNvSpPr>
            <a:spLocks/>
          </p:cNvSpPr>
          <p:nvPr/>
        </p:nvSpPr>
        <p:spPr bwMode="auto">
          <a:xfrm>
            <a:off x="2203450" y="1254125"/>
            <a:ext cx="1576388" cy="1166813"/>
          </a:xfrm>
          <a:custGeom>
            <a:avLst/>
            <a:gdLst>
              <a:gd name="T0" fmla="*/ 1024 w 1024"/>
              <a:gd name="T1" fmla="*/ 758 h 758"/>
              <a:gd name="T2" fmla="*/ 786 w 1024"/>
              <a:gd name="T3" fmla="*/ 0 h 758"/>
              <a:gd name="T4" fmla="*/ 0 w 1024"/>
              <a:gd name="T5" fmla="*/ 1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4" h="758">
                <a:moveTo>
                  <a:pt x="1024" y="758"/>
                </a:moveTo>
                <a:lnTo>
                  <a:pt x="786" y="0"/>
                </a:lnTo>
                <a:lnTo>
                  <a:pt x="0" y="1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1491" name="Freeform 51"/>
          <p:cNvSpPr>
            <a:spLocks/>
          </p:cNvSpPr>
          <p:nvPr/>
        </p:nvSpPr>
        <p:spPr bwMode="auto">
          <a:xfrm>
            <a:off x="2360613" y="1663700"/>
            <a:ext cx="1346200" cy="1130300"/>
          </a:xfrm>
          <a:custGeom>
            <a:avLst/>
            <a:gdLst>
              <a:gd name="T0" fmla="*/ 875 w 875"/>
              <a:gd name="T1" fmla="*/ 734 h 734"/>
              <a:gd name="T2" fmla="*/ 610 w 875"/>
              <a:gd name="T3" fmla="*/ 0 h 734"/>
              <a:gd name="T4" fmla="*/ 0 w 875"/>
              <a:gd name="T5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75" h="734">
                <a:moveTo>
                  <a:pt x="875" y="734"/>
                </a:moveTo>
                <a:lnTo>
                  <a:pt x="610" y="0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9222" name="Line 52"/>
          <p:cNvSpPr>
            <a:spLocks noChangeShapeType="1"/>
          </p:cNvSpPr>
          <p:nvPr/>
        </p:nvSpPr>
        <p:spPr bwMode="auto">
          <a:xfrm flipH="1">
            <a:off x="2974975" y="2325688"/>
            <a:ext cx="233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1493" name="Freeform 53"/>
          <p:cNvSpPr>
            <a:spLocks/>
          </p:cNvSpPr>
          <p:nvPr/>
        </p:nvSpPr>
        <p:spPr bwMode="auto">
          <a:xfrm>
            <a:off x="1663700" y="4092575"/>
            <a:ext cx="1736725" cy="1058863"/>
          </a:xfrm>
          <a:custGeom>
            <a:avLst/>
            <a:gdLst>
              <a:gd name="T0" fmla="*/ 1128 w 1128"/>
              <a:gd name="T1" fmla="*/ 0 h 688"/>
              <a:gd name="T2" fmla="*/ 243 w 1128"/>
              <a:gd name="T3" fmla="*/ 688 h 688"/>
              <a:gd name="T4" fmla="*/ 0 w 1128"/>
              <a:gd name="T5" fmla="*/ 688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8" h="688">
                <a:moveTo>
                  <a:pt x="1128" y="0"/>
                </a:moveTo>
                <a:lnTo>
                  <a:pt x="243" y="688"/>
                </a:lnTo>
                <a:lnTo>
                  <a:pt x="0" y="68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1494" name="Freeform 54"/>
          <p:cNvSpPr>
            <a:spLocks/>
          </p:cNvSpPr>
          <p:nvPr/>
        </p:nvSpPr>
        <p:spPr bwMode="auto">
          <a:xfrm>
            <a:off x="3160713" y="4387850"/>
            <a:ext cx="398462" cy="749300"/>
          </a:xfrm>
          <a:custGeom>
            <a:avLst/>
            <a:gdLst>
              <a:gd name="T0" fmla="*/ 259 w 259"/>
              <a:gd name="T1" fmla="*/ 0 h 486"/>
              <a:gd name="T2" fmla="*/ 103 w 259"/>
              <a:gd name="T3" fmla="*/ 486 h 486"/>
              <a:gd name="T4" fmla="*/ 0 w 259"/>
              <a:gd name="T5" fmla="*/ 486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9" h="486">
                <a:moveTo>
                  <a:pt x="259" y="0"/>
                </a:moveTo>
                <a:lnTo>
                  <a:pt x="103" y="486"/>
                </a:lnTo>
                <a:lnTo>
                  <a:pt x="0" y="48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9225" name="Line 55"/>
          <p:cNvSpPr>
            <a:spLocks noChangeShapeType="1"/>
          </p:cNvSpPr>
          <p:nvPr/>
        </p:nvSpPr>
        <p:spPr bwMode="auto">
          <a:xfrm>
            <a:off x="5705475" y="4449763"/>
            <a:ext cx="0" cy="1335087"/>
          </a:xfrm>
          <a:prstGeom prst="line">
            <a:avLst/>
          </a:prstGeom>
          <a:noFill/>
          <a:ln w="254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79226" name="Line 56"/>
          <p:cNvSpPr>
            <a:spLocks noChangeShapeType="1"/>
          </p:cNvSpPr>
          <p:nvPr/>
        </p:nvSpPr>
        <p:spPr bwMode="auto">
          <a:xfrm flipH="1" flipV="1">
            <a:off x="4994275" y="4873625"/>
            <a:ext cx="711200" cy="250825"/>
          </a:xfrm>
          <a:prstGeom prst="line">
            <a:avLst/>
          </a:prstGeom>
          <a:noFill/>
          <a:ln w="254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79227" name="Line 57"/>
          <p:cNvSpPr>
            <a:spLocks noChangeShapeType="1"/>
          </p:cNvSpPr>
          <p:nvPr/>
        </p:nvSpPr>
        <p:spPr bwMode="auto">
          <a:xfrm flipV="1">
            <a:off x="3917950" y="3743325"/>
            <a:ext cx="1787525" cy="222250"/>
          </a:xfrm>
          <a:prstGeom prst="line">
            <a:avLst/>
          </a:prstGeom>
          <a:noFill/>
          <a:ln w="254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79228" name="Line 58"/>
          <p:cNvSpPr>
            <a:spLocks noChangeShapeType="1"/>
          </p:cNvSpPr>
          <p:nvPr/>
        </p:nvSpPr>
        <p:spPr bwMode="auto">
          <a:xfrm>
            <a:off x="5705475" y="2625725"/>
            <a:ext cx="0" cy="1339850"/>
          </a:xfrm>
          <a:prstGeom prst="line">
            <a:avLst/>
          </a:prstGeom>
          <a:noFill/>
          <a:ln w="254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79229" name="Line 59"/>
          <p:cNvSpPr>
            <a:spLocks noChangeShapeType="1"/>
          </p:cNvSpPr>
          <p:nvPr/>
        </p:nvSpPr>
        <p:spPr bwMode="auto">
          <a:xfrm>
            <a:off x="5710238" y="1365250"/>
            <a:ext cx="0" cy="554038"/>
          </a:xfrm>
          <a:prstGeom prst="line">
            <a:avLst/>
          </a:prstGeom>
          <a:noFill/>
          <a:ln w="254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79230" name="Line 60"/>
          <p:cNvSpPr>
            <a:spLocks noChangeShapeType="1"/>
          </p:cNvSpPr>
          <p:nvPr/>
        </p:nvSpPr>
        <p:spPr bwMode="auto">
          <a:xfrm flipH="1">
            <a:off x="5233988" y="1668463"/>
            <a:ext cx="476250" cy="303212"/>
          </a:xfrm>
          <a:prstGeom prst="line">
            <a:avLst/>
          </a:prstGeom>
          <a:noFill/>
          <a:ln w="254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79231" name="Line 61"/>
          <p:cNvSpPr>
            <a:spLocks noChangeShapeType="1"/>
          </p:cNvSpPr>
          <p:nvPr/>
        </p:nvSpPr>
        <p:spPr bwMode="auto">
          <a:xfrm flipH="1">
            <a:off x="4287838" y="3203575"/>
            <a:ext cx="239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79232" name="Rectangle 62"/>
          <p:cNvSpPr>
            <a:spLocks noChangeArrowheads="1"/>
          </p:cNvSpPr>
          <p:nvPr/>
        </p:nvSpPr>
        <p:spPr bwMode="auto">
          <a:xfrm>
            <a:off x="8277225" y="60325"/>
            <a:ext cx="674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altLang="en-US" sz="1200">
                <a:latin typeface="Arial" pitchFamily="34" charset="0"/>
              </a:rPr>
              <a:t>Slide 1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8125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Helper T cells: Amplification of Innate Defenses</a:t>
            </a:r>
          </a:p>
        </p:txBody>
      </p:sp>
      <p:sp>
        <p:nvSpPr>
          <p:cNvPr id="18125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Amplify responses of innate immune system</a:t>
            </a:r>
          </a:p>
          <a:p>
            <a:pPr eaLnBrk="1" hangingPunct="1"/>
            <a:r>
              <a:rPr lang="en-US" altLang="en-US" smtClean="0"/>
              <a:t>Activate macrophages </a:t>
            </a:r>
            <a:r>
              <a:rPr lang="en-US" altLang="en-US" smtClean="0">
                <a:sym typeface="Wingdings" pitchFamily="2" charset="2"/>
              </a:rPr>
              <a:t> more potent killers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Mobilize lymphocytes and macrophages and attract other types of WBCs</a:t>
            </a:r>
            <a:endParaRPr lang="en-US" altLang="en-US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832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Helper T cells: Subsets of T</a:t>
            </a:r>
            <a:r>
              <a:rPr lang="en-US" altLang="en-US" baseline="-25000" smtClean="0"/>
              <a:t>H</a:t>
            </a:r>
            <a:r>
              <a:rPr lang="en-US" altLang="en-US" smtClean="0"/>
              <a:t> cells</a:t>
            </a:r>
          </a:p>
        </p:txBody>
      </p:sp>
      <p:sp>
        <p:nvSpPr>
          <p:cNvPr id="18330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</a:t>
            </a:r>
            <a:r>
              <a:rPr lang="en-US" altLang="en-US" baseline="-25000" smtClean="0"/>
              <a:t>H</a:t>
            </a:r>
            <a:r>
              <a:rPr lang="en-US" altLang="en-US" smtClean="0"/>
              <a:t>1 – mediate most aspects of cellular immunity</a:t>
            </a:r>
          </a:p>
          <a:p>
            <a:pPr eaLnBrk="1" hangingPunct="1"/>
            <a:r>
              <a:rPr lang="en-US" altLang="en-US" smtClean="0"/>
              <a:t>T</a:t>
            </a:r>
            <a:r>
              <a:rPr lang="en-US" altLang="en-US" baseline="-25000" smtClean="0"/>
              <a:t>H</a:t>
            </a:r>
            <a:r>
              <a:rPr lang="en-US" altLang="en-US" smtClean="0"/>
              <a:t>2 – defend against parasitic worms; mobilize eosinophils; promote allergies</a:t>
            </a:r>
          </a:p>
          <a:p>
            <a:pPr eaLnBrk="1" hangingPunct="1"/>
            <a:r>
              <a:rPr lang="en-US" altLang="en-US" smtClean="0"/>
              <a:t>T</a:t>
            </a:r>
            <a:r>
              <a:rPr lang="en-US" altLang="en-US" baseline="-25000" smtClean="0"/>
              <a:t>H</a:t>
            </a:r>
            <a:r>
              <a:rPr lang="en-US" altLang="en-US" smtClean="0"/>
              <a:t>17 – link adaptive and innate immunity by releasing IL-17; may play role in autoimmune disease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853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Cytotoxic T (T</a:t>
            </a:r>
            <a:r>
              <a:rPr lang="en-US" altLang="en-US" baseline="-25000" smtClean="0"/>
              <a:t>C</a:t>
            </a:r>
            <a:r>
              <a:rPr lang="en-US" altLang="en-US" smtClean="0"/>
              <a:t>) cells </a:t>
            </a:r>
          </a:p>
        </p:txBody>
      </p:sp>
      <p:sp>
        <p:nvSpPr>
          <p:cNvPr id="18534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Directly attack and kill other cells</a:t>
            </a:r>
          </a:p>
          <a:p>
            <a:pPr eaLnBrk="1" hangingPunct="1"/>
            <a:r>
              <a:rPr lang="en-US" altLang="en-US" smtClean="0"/>
              <a:t>Activated T</a:t>
            </a:r>
            <a:r>
              <a:rPr lang="en-US" altLang="en-US" baseline="-25000" smtClean="0"/>
              <a:t>C</a:t>
            </a:r>
            <a:r>
              <a:rPr lang="en-US" altLang="en-US" smtClean="0"/>
              <a:t> cells circulate in blood and lymph and lymphoid organs in search of body cells displaying antigen they recognize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873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Roles of Cytotoxic T (T</a:t>
            </a:r>
            <a:r>
              <a:rPr lang="en-US" altLang="en-US" baseline="-25000" smtClean="0"/>
              <a:t>C</a:t>
            </a:r>
            <a:r>
              <a:rPr lang="en-US" altLang="en-US" smtClean="0"/>
              <a:t>) cells </a:t>
            </a:r>
          </a:p>
        </p:txBody>
      </p:sp>
      <p:sp>
        <p:nvSpPr>
          <p:cNvPr id="18739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Targets</a:t>
            </a:r>
          </a:p>
          <a:p>
            <a:pPr lvl="1" eaLnBrk="1" hangingPunct="1"/>
            <a:r>
              <a:rPr lang="en-US" altLang="en-US" smtClean="0"/>
              <a:t>Virus-infected cells</a:t>
            </a:r>
          </a:p>
          <a:p>
            <a:pPr lvl="1" eaLnBrk="1" hangingPunct="1"/>
            <a:r>
              <a:rPr lang="en-US" altLang="en-US" smtClean="0"/>
              <a:t>Cells with intracellular bacteria or parasites</a:t>
            </a:r>
          </a:p>
          <a:p>
            <a:pPr lvl="1" eaLnBrk="1" hangingPunct="1"/>
            <a:r>
              <a:rPr lang="en-US" altLang="en-US" smtClean="0"/>
              <a:t>Cancer cells</a:t>
            </a:r>
          </a:p>
          <a:p>
            <a:pPr lvl="1" eaLnBrk="1" hangingPunct="1"/>
            <a:r>
              <a:rPr lang="en-US" altLang="en-US" smtClean="0"/>
              <a:t>Foreign cells (transfusions or transplants)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894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Cytotoxic T cells</a:t>
            </a:r>
          </a:p>
        </p:txBody>
      </p:sp>
      <p:sp>
        <p:nvSpPr>
          <p:cNvPr id="18944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Lethal hit – two methods:</a:t>
            </a:r>
          </a:p>
          <a:p>
            <a:pPr lvl="1" eaLnBrk="1" hangingPunct="1"/>
            <a:r>
              <a:rPr lang="en-US" altLang="en-US" smtClean="0"/>
              <a:t>T</a:t>
            </a:r>
            <a:r>
              <a:rPr lang="en-US" altLang="en-US" baseline="-25000" smtClean="0"/>
              <a:t>C</a:t>
            </a:r>
            <a:r>
              <a:rPr lang="en-US" altLang="en-US" smtClean="0"/>
              <a:t> cell releases </a:t>
            </a:r>
            <a:r>
              <a:rPr lang="en-US" altLang="en-US" b="1" smtClean="0"/>
              <a:t>perforins</a:t>
            </a:r>
            <a:r>
              <a:rPr lang="en-US" altLang="en-US" smtClean="0"/>
              <a:t> and </a:t>
            </a:r>
            <a:r>
              <a:rPr lang="en-US" altLang="en-US" b="1" smtClean="0"/>
              <a:t>granzymes</a:t>
            </a:r>
            <a:r>
              <a:rPr lang="en-US" altLang="en-US" smtClean="0"/>
              <a:t> by exocytosis</a:t>
            </a:r>
          </a:p>
          <a:p>
            <a:pPr lvl="2" eaLnBrk="1" hangingPunct="1"/>
            <a:r>
              <a:rPr lang="en-US" altLang="en-US" smtClean="0"/>
              <a:t>Perforins create pores through which granzymes enter target cell</a:t>
            </a:r>
          </a:p>
          <a:p>
            <a:pPr lvl="2" eaLnBrk="1" hangingPunct="1"/>
            <a:r>
              <a:rPr lang="en-US" altLang="en-US" smtClean="0"/>
              <a:t>Granzymes stimulate apoptosis</a:t>
            </a:r>
          </a:p>
          <a:p>
            <a:pPr lvl="1" eaLnBrk="1" hangingPunct="1"/>
            <a:r>
              <a:rPr lang="en-US" altLang="en-US" smtClean="0"/>
              <a:t>T</a:t>
            </a:r>
            <a:r>
              <a:rPr lang="en-US" altLang="en-US" baseline="-25000" smtClean="0"/>
              <a:t>C</a:t>
            </a:r>
            <a:r>
              <a:rPr lang="en-US" altLang="en-US" smtClean="0"/>
              <a:t> cell binds specific membrane receptor on target cell, and stimulates apoptosis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91491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altLang="en-US" sz="1200" b="1">
                <a:latin typeface="Arial" pitchFamily="34" charset="0"/>
                <a:cs typeface="Arial" pitchFamily="34" charset="0"/>
              </a:rPr>
              <a:t>Figure 21.19  Cytotoxic T cells attack infected and cancerous cells.</a:t>
            </a:r>
          </a:p>
        </p:txBody>
      </p:sp>
      <p:pic>
        <p:nvPicPr>
          <p:cNvPr id="191492" name="Picture 122" descr="figure_21_19_unlabeled"/>
          <p:cNvPicPr>
            <a:picLocks noChangeAspect="1" noChangeArrowheads="1"/>
          </p:cNvPicPr>
          <p:nvPr/>
        </p:nvPicPr>
        <p:blipFill>
          <a:blip r:embed="rId3" cstate="print"/>
          <a:srcRect b="3380"/>
          <a:stretch>
            <a:fillRect/>
          </a:stretch>
        </p:blipFill>
        <p:spPr bwMode="auto">
          <a:xfrm>
            <a:off x="273050" y="563563"/>
            <a:ext cx="85979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3" name="Line 123"/>
          <p:cNvSpPr>
            <a:spLocks noChangeShapeType="1"/>
          </p:cNvSpPr>
          <p:nvPr/>
        </p:nvSpPr>
        <p:spPr bwMode="auto">
          <a:xfrm flipH="1">
            <a:off x="7659688" y="4235450"/>
            <a:ext cx="4524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494" name="Line 124"/>
          <p:cNvSpPr>
            <a:spLocks noChangeShapeType="1"/>
          </p:cNvSpPr>
          <p:nvPr/>
        </p:nvSpPr>
        <p:spPr bwMode="auto">
          <a:xfrm flipH="1">
            <a:off x="7512050" y="2941638"/>
            <a:ext cx="5889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495" name="Line 125"/>
          <p:cNvSpPr>
            <a:spLocks noChangeShapeType="1"/>
          </p:cNvSpPr>
          <p:nvPr/>
        </p:nvSpPr>
        <p:spPr bwMode="auto">
          <a:xfrm flipV="1">
            <a:off x="1935163" y="3021013"/>
            <a:ext cx="0" cy="1952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8734" name="Freeform 126"/>
          <p:cNvSpPr>
            <a:spLocks/>
          </p:cNvSpPr>
          <p:nvPr/>
        </p:nvSpPr>
        <p:spPr bwMode="auto">
          <a:xfrm>
            <a:off x="1939925" y="2446338"/>
            <a:ext cx="503238" cy="368300"/>
          </a:xfrm>
          <a:custGeom>
            <a:avLst/>
            <a:gdLst>
              <a:gd name="T0" fmla="*/ 317 w 317"/>
              <a:gd name="T1" fmla="*/ 232 h 232"/>
              <a:gd name="T2" fmla="*/ 2 w 317"/>
              <a:gd name="T3" fmla="*/ 48 h 232"/>
              <a:gd name="T4" fmla="*/ 0 w 317"/>
              <a:gd name="T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7" h="232">
                <a:moveTo>
                  <a:pt x="317" y="232"/>
                </a:moveTo>
                <a:lnTo>
                  <a:pt x="2" y="48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8735" name="Freeform 127"/>
          <p:cNvSpPr>
            <a:spLocks/>
          </p:cNvSpPr>
          <p:nvPr/>
        </p:nvSpPr>
        <p:spPr bwMode="auto">
          <a:xfrm>
            <a:off x="3933825" y="2366963"/>
            <a:ext cx="222250" cy="122237"/>
          </a:xfrm>
          <a:custGeom>
            <a:avLst/>
            <a:gdLst>
              <a:gd name="T0" fmla="*/ 139 w 140"/>
              <a:gd name="T1" fmla="*/ 0 h 77"/>
              <a:gd name="T2" fmla="*/ 140 w 140"/>
              <a:gd name="T3" fmla="*/ 34 h 77"/>
              <a:gd name="T4" fmla="*/ 0 w 140"/>
              <a:gd name="T5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77">
                <a:moveTo>
                  <a:pt x="139" y="0"/>
                </a:moveTo>
                <a:lnTo>
                  <a:pt x="140" y="34"/>
                </a:lnTo>
                <a:lnTo>
                  <a:pt x="0" y="77"/>
                </a:ln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1498" name="Rectangle 128"/>
          <p:cNvSpPr>
            <a:spLocks noChangeArrowheads="1"/>
          </p:cNvSpPr>
          <p:nvPr/>
        </p:nvSpPr>
        <p:spPr bwMode="auto">
          <a:xfrm>
            <a:off x="366713" y="630238"/>
            <a:ext cx="1306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>
                <a:latin typeface="Arial" pitchFamily="34" charset="0"/>
              </a:rPr>
              <a:t>Adaptive defenses</a:t>
            </a:r>
          </a:p>
        </p:txBody>
      </p:sp>
      <p:sp>
        <p:nvSpPr>
          <p:cNvPr id="191499" name="Rectangle 129"/>
          <p:cNvSpPr>
            <a:spLocks noChangeArrowheads="1"/>
          </p:cNvSpPr>
          <p:nvPr/>
        </p:nvSpPr>
        <p:spPr bwMode="auto">
          <a:xfrm>
            <a:off x="1744663" y="630238"/>
            <a:ext cx="1249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>
                <a:latin typeface="Arial" pitchFamily="34" charset="0"/>
              </a:rPr>
              <a:t>Cellular immunity</a:t>
            </a:r>
          </a:p>
        </p:txBody>
      </p:sp>
      <p:sp>
        <p:nvSpPr>
          <p:cNvPr id="191500" name="Rectangle 130"/>
          <p:cNvSpPr>
            <a:spLocks noChangeArrowheads="1"/>
          </p:cNvSpPr>
          <p:nvPr/>
        </p:nvSpPr>
        <p:spPr bwMode="auto">
          <a:xfrm>
            <a:off x="244475" y="990600"/>
            <a:ext cx="769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000">
                <a:latin typeface="Arial" pitchFamily="34" charset="0"/>
              </a:rPr>
              <a:t>Cytotoxic</a:t>
            </a:r>
          </a:p>
          <a:p>
            <a:r>
              <a:rPr lang="en-US" altLang="en-US" sz="1000">
                <a:latin typeface="Arial" pitchFamily="34" charset="0"/>
              </a:rPr>
              <a:t>T cell (T</a:t>
            </a:r>
            <a:r>
              <a:rPr lang="en-US" altLang="en-US" sz="1000" baseline="-25000">
                <a:latin typeface="Arial" pitchFamily="34" charset="0"/>
              </a:rPr>
              <a:t>C</a:t>
            </a:r>
            <a:r>
              <a:rPr lang="en-US" altLang="en-US" sz="1000">
                <a:latin typeface="Arial" pitchFamily="34" charset="0"/>
              </a:rPr>
              <a:t>)</a:t>
            </a:r>
          </a:p>
        </p:txBody>
      </p:sp>
      <p:sp>
        <p:nvSpPr>
          <p:cNvPr id="191501" name="Rectangle 131"/>
          <p:cNvSpPr>
            <a:spLocks noChangeArrowheads="1"/>
          </p:cNvSpPr>
          <p:nvPr/>
        </p:nvSpPr>
        <p:spPr bwMode="auto">
          <a:xfrm>
            <a:off x="1301750" y="1050925"/>
            <a:ext cx="12192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      T</a:t>
            </a:r>
            <a:r>
              <a:rPr lang="en-US" altLang="en-US" sz="1000" baseline="-25000">
                <a:solidFill>
                  <a:srgbClr val="0074A6"/>
                </a:solidFill>
                <a:latin typeface="Arial" pitchFamily="34" charset="0"/>
              </a:rPr>
              <a:t>C</a:t>
            </a: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 identifies foreign antigens on MHC I proteins and binds tightly to target cell.</a:t>
            </a:r>
          </a:p>
        </p:txBody>
      </p:sp>
      <p:sp>
        <p:nvSpPr>
          <p:cNvPr id="191502" name="Rectangle 132"/>
          <p:cNvSpPr>
            <a:spLocks noChangeArrowheads="1"/>
          </p:cNvSpPr>
          <p:nvPr/>
        </p:nvSpPr>
        <p:spPr bwMode="auto">
          <a:xfrm>
            <a:off x="2400300" y="1044575"/>
            <a:ext cx="12192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       T</a:t>
            </a:r>
            <a:r>
              <a:rPr lang="en-US" altLang="en-US" sz="1000" baseline="-25000">
                <a:solidFill>
                  <a:srgbClr val="0074A6"/>
                </a:solidFill>
                <a:latin typeface="Arial" pitchFamily="34" charset="0"/>
              </a:rPr>
              <a:t>C</a:t>
            </a: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 releases </a:t>
            </a:r>
            <a:r>
              <a:rPr lang="en-US" altLang="en-US" sz="1000">
                <a:solidFill>
                  <a:srgbClr val="0074A6"/>
                </a:solidFill>
                <a:latin typeface="Arial Black" pitchFamily="34" charset="0"/>
              </a:rPr>
              <a:t>perforin</a:t>
            </a: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 and </a:t>
            </a:r>
            <a:r>
              <a:rPr lang="en-US" altLang="en-US" sz="1000">
                <a:solidFill>
                  <a:srgbClr val="0074A6"/>
                </a:solidFill>
                <a:latin typeface="Arial Black" pitchFamily="34" charset="0"/>
              </a:rPr>
              <a:t>granzyme </a:t>
            </a: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molecules from its granules by exocytosis.</a:t>
            </a:r>
          </a:p>
        </p:txBody>
      </p:sp>
      <p:sp>
        <p:nvSpPr>
          <p:cNvPr id="191503" name="Rectangle 133"/>
          <p:cNvSpPr>
            <a:spLocks noChangeArrowheads="1"/>
          </p:cNvSpPr>
          <p:nvPr/>
        </p:nvSpPr>
        <p:spPr bwMode="auto">
          <a:xfrm>
            <a:off x="3422650" y="1054100"/>
            <a:ext cx="22860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       Perforin molecules insert into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the target cell membrane, polymerize, and form transmembrane pores (cylindrical holes) similar to those produced by complement activation.</a:t>
            </a:r>
          </a:p>
        </p:txBody>
      </p:sp>
      <p:sp>
        <p:nvSpPr>
          <p:cNvPr id="191504" name="Rectangle 134"/>
          <p:cNvSpPr>
            <a:spLocks noChangeArrowheads="1"/>
          </p:cNvSpPr>
          <p:nvPr/>
        </p:nvSpPr>
        <p:spPr bwMode="auto">
          <a:xfrm>
            <a:off x="1573213" y="2252663"/>
            <a:ext cx="671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>
                <a:latin typeface="Arial" pitchFamily="34" charset="0"/>
              </a:rPr>
              <a:t>Perforin</a:t>
            </a:r>
          </a:p>
        </p:txBody>
      </p:sp>
      <p:sp>
        <p:nvSpPr>
          <p:cNvPr id="191505" name="Rectangle 135"/>
          <p:cNvSpPr>
            <a:spLocks noChangeArrowheads="1"/>
          </p:cNvSpPr>
          <p:nvPr/>
        </p:nvSpPr>
        <p:spPr bwMode="auto">
          <a:xfrm>
            <a:off x="3821113" y="2154238"/>
            <a:ext cx="663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>
                <a:latin typeface="Arial" pitchFamily="34" charset="0"/>
              </a:rPr>
              <a:t>Granule</a:t>
            </a:r>
          </a:p>
        </p:txBody>
      </p:sp>
      <p:sp>
        <p:nvSpPr>
          <p:cNvPr id="191506" name="Rectangle 136"/>
          <p:cNvSpPr>
            <a:spLocks noChangeArrowheads="1"/>
          </p:cNvSpPr>
          <p:nvPr/>
        </p:nvSpPr>
        <p:spPr bwMode="auto">
          <a:xfrm>
            <a:off x="1573213" y="2671763"/>
            <a:ext cx="827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000">
                <a:latin typeface="Arial" pitchFamily="34" charset="0"/>
              </a:rPr>
              <a:t>T</a:t>
            </a:r>
            <a:r>
              <a:rPr lang="en-US" altLang="en-US" sz="1000" baseline="-25000">
                <a:latin typeface="Arial" pitchFamily="34" charset="0"/>
              </a:rPr>
              <a:t>C</a:t>
            </a:r>
            <a:r>
              <a:rPr lang="en-US" altLang="en-US" sz="1000">
                <a:latin typeface="Arial" pitchFamily="34" charset="0"/>
              </a:rPr>
              <a:t> cell</a:t>
            </a:r>
          </a:p>
          <a:p>
            <a:r>
              <a:rPr lang="en-US" altLang="en-US" sz="1000">
                <a:latin typeface="Arial" pitchFamily="34" charset="0"/>
              </a:rPr>
              <a:t>membrane</a:t>
            </a:r>
          </a:p>
        </p:txBody>
      </p:sp>
      <p:sp>
        <p:nvSpPr>
          <p:cNvPr id="191507" name="Rectangle 137"/>
          <p:cNvSpPr>
            <a:spLocks noChangeArrowheads="1"/>
          </p:cNvSpPr>
          <p:nvPr/>
        </p:nvSpPr>
        <p:spPr bwMode="auto">
          <a:xfrm>
            <a:off x="1584325" y="3575050"/>
            <a:ext cx="82708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000">
                <a:latin typeface="Arial" pitchFamily="34" charset="0"/>
              </a:rPr>
              <a:t>Target</a:t>
            </a:r>
          </a:p>
          <a:p>
            <a:pPr>
              <a:lnSpc>
                <a:spcPct val="95000"/>
              </a:lnSpc>
            </a:pPr>
            <a:r>
              <a:rPr lang="en-US" altLang="en-US" sz="1000">
                <a:latin typeface="Arial" pitchFamily="34" charset="0"/>
              </a:rPr>
              <a:t>cell</a:t>
            </a:r>
          </a:p>
          <a:p>
            <a:pPr>
              <a:lnSpc>
                <a:spcPct val="95000"/>
              </a:lnSpc>
            </a:pPr>
            <a:r>
              <a:rPr lang="en-US" altLang="en-US" sz="1000">
                <a:latin typeface="Arial" pitchFamily="34" charset="0"/>
              </a:rPr>
              <a:t>membrane</a:t>
            </a:r>
          </a:p>
        </p:txBody>
      </p:sp>
      <p:sp>
        <p:nvSpPr>
          <p:cNvPr id="191508" name="Rectangle 138"/>
          <p:cNvSpPr>
            <a:spLocks noChangeArrowheads="1"/>
          </p:cNvSpPr>
          <p:nvPr/>
        </p:nvSpPr>
        <p:spPr bwMode="auto">
          <a:xfrm>
            <a:off x="460375" y="4062413"/>
            <a:ext cx="571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000">
                <a:latin typeface="Arial" pitchFamily="34" charset="0"/>
              </a:rPr>
              <a:t>Target</a:t>
            </a:r>
          </a:p>
          <a:p>
            <a:r>
              <a:rPr lang="en-US" altLang="en-US" sz="1000">
                <a:latin typeface="Arial" pitchFamily="34" charset="0"/>
              </a:rPr>
              <a:t>cell</a:t>
            </a:r>
          </a:p>
        </p:txBody>
      </p:sp>
      <p:sp>
        <p:nvSpPr>
          <p:cNvPr id="191509" name="Rectangle 139"/>
          <p:cNvSpPr>
            <a:spLocks noChangeArrowheads="1"/>
          </p:cNvSpPr>
          <p:nvPr/>
        </p:nvSpPr>
        <p:spPr bwMode="auto">
          <a:xfrm>
            <a:off x="2344738" y="4156075"/>
            <a:ext cx="671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000">
                <a:latin typeface="Arial" pitchFamily="34" charset="0"/>
              </a:rPr>
              <a:t>Perforin</a:t>
            </a:r>
          </a:p>
          <a:p>
            <a:r>
              <a:rPr lang="en-US" altLang="en-US" sz="1000">
                <a:latin typeface="Arial" pitchFamily="34" charset="0"/>
              </a:rPr>
              <a:t>pore</a:t>
            </a:r>
          </a:p>
        </p:txBody>
      </p:sp>
      <p:sp>
        <p:nvSpPr>
          <p:cNvPr id="191510" name="Rectangle 140"/>
          <p:cNvSpPr>
            <a:spLocks noChangeArrowheads="1"/>
          </p:cNvSpPr>
          <p:nvPr/>
        </p:nvSpPr>
        <p:spPr bwMode="auto">
          <a:xfrm>
            <a:off x="2320925" y="4554538"/>
            <a:ext cx="868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>
                <a:latin typeface="Arial" pitchFamily="34" charset="0"/>
              </a:rPr>
              <a:t>Granzymes</a:t>
            </a:r>
          </a:p>
        </p:txBody>
      </p:sp>
      <p:sp>
        <p:nvSpPr>
          <p:cNvPr id="191511" name="Rectangle 141"/>
          <p:cNvSpPr>
            <a:spLocks noChangeArrowheads="1"/>
          </p:cNvSpPr>
          <p:nvPr/>
        </p:nvSpPr>
        <p:spPr bwMode="auto">
          <a:xfrm>
            <a:off x="1528763" y="5081588"/>
            <a:ext cx="13843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      The T</a:t>
            </a:r>
            <a:r>
              <a:rPr lang="en-US" altLang="en-US" sz="1000" baseline="-25000">
                <a:solidFill>
                  <a:srgbClr val="0074A6"/>
                </a:solidFill>
                <a:latin typeface="Arial" pitchFamily="34" charset="0"/>
              </a:rPr>
              <a:t>C</a:t>
            </a: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 detaches</a:t>
            </a:r>
          </a:p>
          <a:p>
            <a:pPr>
              <a:lnSpc>
                <a:spcPct val="95000"/>
              </a:lnSpc>
            </a:pP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and searches for</a:t>
            </a:r>
          </a:p>
          <a:p>
            <a:pPr>
              <a:lnSpc>
                <a:spcPct val="95000"/>
              </a:lnSpc>
            </a:pP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another prey.</a:t>
            </a:r>
          </a:p>
        </p:txBody>
      </p:sp>
      <p:sp>
        <p:nvSpPr>
          <p:cNvPr id="191512" name="Rectangle 142"/>
          <p:cNvSpPr>
            <a:spLocks noChangeArrowheads="1"/>
          </p:cNvSpPr>
          <p:nvPr/>
        </p:nvSpPr>
        <p:spPr bwMode="auto">
          <a:xfrm>
            <a:off x="2905125" y="4954588"/>
            <a:ext cx="16525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      Granzymes enter the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target cell via the pores.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Once inside, granzymes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activate enzymes that</a:t>
            </a:r>
          </a:p>
          <a:p>
            <a:pPr>
              <a:lnSpc>
                <a:spcPct val="90000"/>
              </a:lnSpc>
            </a:pPr>
            <a:r>
              <a:rPr lang="en-US" altLang="en-US" sz="1000">
                <a:solidFill>
                  <a:srgbClr val="0074A6"/>
                </a:solidFill>
                <a:latin typeface="Arial" pitchFamily="34" charset="0"/>
              </a:rPr>
              <a:t>trigger apoptosis.</a:t>
            </a:r>
          </a:p>
        </p:txBody>
      </p:sp>
      <p:sp>
        <p:nvSpPr>
          <p:cNvPr id="191513" name="Rectangle 143"/>
          <p:cNvSpPr>
            <a:spLocks noChangeArrowheads="1"/>
          </p:cNvSpPr>
          <p:nvPr/>
        </p:nvSpPr>
        <p:spPr bwMode="auto">
          <a:xfrm>
            <a:off x="550863" y="5734050"/>
            <a:ext cx="3351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>
                <a:latin typeface="Arial Black" pitchFamily="34" charset="0"/>
              </a:rPr>
              <a:t>A mechanism of target cell killing by T</a:t>
            </a:r>
            <a:r>
              <a:rPr lang="en-US" altLang="en-US" sz="1000" baseline="-25000">
                <a:latin typeface="Arial Black" pitchFamily="34" charset="0"/>
              </a:rPr>
              <a:t>C</a:t>
            </a:r>
            <a:r>
              <a:rPr lang="en-US" altLang="en-US" sz="1000">
                <a:latin typeface="Arial Black" pitchFamily="34" charset="0"/>
              </a:rPr>
              <a:t> cells.</a:t>
            </a:r>
          </a:p>
        </p:txBody>
      </p:sp>
      <p:sp>
        <p:nvSpPr>
          <p:cNvPr id="191514" name="Rectangle 144"/>
          <p:cNvSpPr>
            <a:spLocks noChangeArrowheads="1"/>
          </p:cNvSpPr>
          <p:nvPr/>
        </p:nvSpPr>
        <p:spPr bwMode="auto">
          <a:xfrm>
            <a:off x="5468938" y="5726113"/>
            <a:ext cx="2659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>
                <a:latin typeface="Arial Black" pitchFamily="34" charset="0"/>
              </a:rPr>
              <a:t>Scanning electron micrograph of a </a:t>
            </a:r>
          </a:p>
          <a:p>
            <a:pPr algn="ctr"/>
            <a:r>
              <a:rPr lang="en-US" altLang="en-US" sz="1000">
                <a:latin typeface="Arial Black" pitchFamily="34" charset="0"/>
              </a:rPr>
              <a:t>T</a:t>
            </a:r>
            <a:r>
              <a:rPr lang="en-US" altLang="en-US" sz="1000" baseline="-25000">
                <a:latin typeface="Arial Black" pitchFamily="34" charset="0"/>
              </a:rPr>
              <a:t>C</a:t>
            </a:r>
            <a:r>
              <a:rPr lang="en-US" altLang="en-US" sz="1000">
                <a:latin typeface="Arial Black" pitchFamily="34" charset="0"/>
              </a:rPr>
              <a:t> cell killing a cancer cell (2100x).</a:t>
            </a:r>
          </a:p>
        </p:txBody>
      </p:sp>
      <p:sp>
        <p:nvSpPr>
          <p:cNvPr id="191515" name="Rectangle 145"/>
          <p:cNvSpPr>
            <a:spLocks noChangeArrowheads="1"/>
          </p:cNvSpPr>
          <p:nvPr/>
        </p:nvSpPr>
        <p:spPr bwMode="auto">
          <a:xfrm>
            <a:off x="8048625" y="2833688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1000">
                <a:latin typeface="Arial" pitchFamily="34" charset="0"/>
              </a:rPr>
              <a:t>Cytotoxic</a:t>
            </a:r>
          </a:p>
          <a:p>
            <a:r>
              <a:rPr lang="en-US" altLang="en-US" sz="1000">
                <a:latin typeface="Arial" pitchFamily="34" charset="0"/>
              </a:rPr>
              <a:t>T cell</a:t>
            </a:r>
          </a:p>
        </p:txBody>
      </p:sp>
      <p:sp>
        <p:nvSpPr>
          <p:cNvPr id="191516" name="Rectangle 146"/>
          <p:cNvSpPr>
            <a:spLocks noChangeArrowheads="1"/>
          </p:cNvSpPr>
          <p:nvPr/>
        </p:nvSpPr>
        <p:spPr bwMode="auto">
          <a:xfrm>
            <a:off x="8043863" y="4113213"/>
            <a:ext cx="862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>
                <a:latin typeface="Arial" pitchFamily="34" charset="0"/>
              </a:rPr>
              <a:t>Cancer cell</a:t>
            </a:r>
          </a:p>
        </p:txBody>
      </p:sp>
      <p:sp>
        <p:nvSpPr>
          <p:cNvPr id="68755" name="Freeform 147"/>
          <p:cNvSpPr>
            <a:spLocks/>
          </p:cNvSpPr>
          <p:nvPr/>
        </p:nvSpPr>
        <p:spPr bwMode="auto">
          <a:xfrm>
            <a:off x="3119438" y="4640263"/>
            <a:ext cx="266700" cy="46037"/>
          </a:xfrm>
          <a:custGeom>
            <a:avLst/>
            <a:gdLst>
              <a:gd name="T0" fmla="*/ 168 w 168"/>
              <a:gd name="T1" fmla="*/ 0 h 29"/>
              <a:gd name="T2" fmla="*/ 67 w 168"/>
              <a:gd name="T3" fmla="*/ 29 h 29"/>
              <a:gd name="T4" fmla="*/ 0 w 168"/>
              <a:gd name="T5" fmla="*/ 2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" h="29">
                <a:moveTo>
                  <a:pt x="168" y="0"/>
                </a:moveTo>
                <a:lnTo>
                  <a:pt x="67" y="29"/>
                </a:lnTo>
                <a:lnTo>
                  <a:pt x="0" y="2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1518" name="Line 148"/>
          <p:cNvSpPr>
            <a:spLocks noChangeShapeType="1"/>
          </p:cNvSpPr>
          <p:nvPr/>
        </p:nvSpPr>
        <p:spPr bwMode="auto">
          <a:xfrm flipH="1">
            <a:off x="3233738" y="4516438"/>
            <a:ext cx="119062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8757" name="Freeform 149"/>
          <p:cNvSpPr>
            <a:spLocks/>
          </p:cNvSpPr>
          <p:nvPr/>
        </p:nvSpPr>
        <p:spPr bwMode="auto">
          <a:xfrm>
            <a:off x="2687638" y="3944938"/>
            <a:ext cx="174625" cy="246062"/>
          </a:xfrm>
          <a:custGeom>
            <a:avLst/>
            <a:gdLst>
              <a:gd name="T0" fmla="*/ 110 w 110"/>
              <a:gd name="T1" fmla="*/ 0 h 155"/>
              <a:gd name="T2" fmla="*/ 0 w 110"/>
              <a:gd name="T3" fmla="*/ 110 h 155"/>
              <a:gd name="T4" fmla="*/ 8 w 110"/>
              <a:gd name="T5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155">
                <a:moveTo>
                  <a:pt x="110" y="0"/>
                </a:moveTo>
                <a:lnTo>
                  <a:pt x="0" y="110"/>
                </a:lnTo>
                <a:lnTo>
                  <a:pt x="8" y="15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1520" name="Line 150"/>
          <p:cNvSpPr>
            <a:spLocks noChangeShapeType="1"/>
          </p:cNvSpPr>
          <p:nvPr/>
        </p:nvSpPr>
        <p:spPr bwMode="auto">
          <a:xfrm>
            <a:off x="3792538" y="4322763"/>
            <a:ext cx="139700" cy="592137"/>
          </a:xfrm>
          <a:prstGeom prst="line">
            <a:avLst/>
          </a:prstGeom>
          <a:noFill/>
          <a:ln w="9525">
            <a:solidFill>
              <a:srgbClr val="01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521" name="Line 151"/>
          <p:cNvSpPr>
            <a:spLocks noChangeShapeType="1"/>
          </p:cNvSpPr>
          <p:nvPr/>
        </p:nvSpPr>
        <p:spPr bwMode="auto">
          <a:xfrm flipH="1">
            <a:off x="3001963" y="4914900"/>
            <a:ext cx="1412875" cy="0"/>
          </a:xfrm>
          <a:prstGeom prst="line">
            <a:avLst/>
          </a:prstGeom>
          <a:noFill/>
          <a:ln w="9525">
            <a:solidFill>
              <a:srgbClr val="01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8760" name="Freeform 152"/>
          <p:cNvSpPr>
            <a:spLocks/>
          </p:cNvSpPr>
          <p:nvPr/>
        </p:nvSpPr>
        <p:spPr bwMode="auto">
          <a:xfrm>
            <a:off x="3938588" y="2366963"/>
            <a:ext cx="222250" cy="122237"/>
          </a:xfrm>
          <a:custGeom>
            <a:avLst/>
            <a:gdLst>
              <a:gd name="T0" fmla="*/ 139 w 140"/>
              <a:gd name="T1" fmla="*/ 0 h 77"/>
              <a:gd name="T2" fmla="*/ 140 w 140"/>
              <a:gd name="T3" fmla="*/ 34 h 77"/>
              <a:gd name="T4" fmla="*/ 0 w 140"/>
              <a:gd name="T5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77">
                <a:moveTo>
                  <a:pt x="139" y="0"/>
                </a:moveTo>
                <a:lnTo>
                  <a:pt x="140" y="34"/>
                </a:lnTo>
                <a:lnTo>
                  <a:pt x="0" y="7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8761" name="Freeform 153"/>
          <p:cNvSpPr>
            <a:spLocks/>
          </p:cNvSpPr>
          <p:nvPr/>
        </p:nvSpPr>
        <p:spPr bwMode="auto">
          <a:xfrm>
            <a:off x="1939925" y="2446338"/>
            <a:ext cx="503238" cy="368300"/>
          </a:xfrm>
          <a:custGeom>
            <a:avLst/>
            <a:gdLst>
              <a:gd name="T0" fmla="*/ 317 w 317"/>
              <a:gd name="T1" fmla="*/ 232 h 232"/>
              <a:gd name="T2" fmla="*/ 2 w 317"/>
              <a:gd name="T3" fmla="*/ 48 h 232"/>
              <a:gd name="T4" fmla="*/ 0 w 317"/>
              <a:gd name="T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7" h="232">
                <a:moveTo>
                  <a:pt x="317" y="232"/>
                </a:moveTo>
                <a:lnTo>
                  <a:pt x="2" y="48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1524" name="Line 154"/>
          <p:cNvSpPr>
            <a:spLocks noChangeShapeType="1"/>
          </p:cNvSpPr>
          <p:nvPr/>
        </p:nvSpPr>
        <p:spPr bwMode="auto">
          <a:xfrm flipV="1">
            <a:off x="1935163" y="3017838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525" name="Line 155"/>
          <p:cNvSpPr>
            <a:spLocks noChangeShapeType="1"/>
          </p:cNvSpPr>
          <p:nvPr/>
        </p:nvSpPr>
        <p:spPr bwMode="auto">
          <a:xfrm flipV="1">
            <a:off x="1844675" y="3365500"/>
            <a:ext cx="0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526" name="Line 156"/>
          <p:cNvSpPr>
            <a:spLocks noChangeShapeType="1"/>
          </p:cNvSpPr>
          <p:nvPr/>
        </p:nvSpPr>
        <p:spPr bwMode="auto">
          <a:xfrm flipV="1">
            <a:off x="2921000" y="1981200"/>
            <a:ext cx="855663" cy="1811338"/>
          </a:xfrm>
          <a:prstGeom prst="line">
            <a:avLst/>
          </a:pr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527" name="Line 157"/>
          <p:cNvSpPr>
            <a:spLocks noChangeShapeType="1"/>
          </p:cNvSpPr>
          <p:nvPr/>
        </p:nvSpPr>
        <p:spPr bwMode="auto">
          <a:xfrm flipV="1">
            <a:off x="2849563" y="1976438"/>
            <a:ext cx="84137" cy="635000"/>
          </a:xfrm>
          <a:prstGeom prst="line">
            <a:avLst/>
          </a:pr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528" name="Line 158"/>
          <p:cNvSpPr>
            <a:spLocks noChangeShapeType="1"/>
          </p:cNvSpPr>
          <p:nvPr/>
        </p:nvSpPr>
        <p:spPr bwMode="auto">
          <a:xfrm>
            <a:off x="2484438" y="1976438"/>
            <a:ext cx="949325" cy="0"/>
          </a:xfrm>
          <a:prstGeom prst="line">
            <a:avLst/>
          </a:pr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529" name="Line 159"/>
          <p:cNvSpPr>
            <a:spLocks noChangeShapeType="1"/>
          </p:cNvSpPr>
          <p:nvPr/>
        </p:nvSpPr>
        <p:spPr bwMode="auto">
          <a:xfrm>
            <a:off x="3530600" y="1976438"/>
            <a:ext cx="1993900" cy="0"/>
          </a:xfrm>
          <a:prstGeom prst="line">
            <a:avLst/>
          </a:pr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530" name="Line 160"/>
          <p:cNvSpPr>
            <a:spLocks noChangeShapeType="1"/>
          </p:cNvSpPr>
          <p:nvPr/>
        </p:nvSpPr>
        <p:spPr bwMode="auto">
          <a:xfrm flipV="1">
            <a:off x="1079500" y="1976438"/>
            <a:ext cx="592138" cy="487362"/>
          </a:xfrm>
          <a:prstGeom prst="line">
            <a:avLst/>
          </a:pr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531" name="Line 161"/>
          <p:cNvSpPr>
            <a:spLocks noChangeShapeType="1"/>
          </p:cNvSpPr>
          <p:nvPr/>
        </p:nvSpPr>
        <p:spPr bwMode="auto">
          <a:xfrm>
            <a:off x="1414463" y="1976438"/>
            <a:ext cx="939800" cy="0"/>
          </a:xfrm>
          <a:prstGeom prst="line">
            <a:avLst/>
          </a:pr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532" name="Line 162"/>
          <p:cNvSpPr>
            <a:spLocks noChangeShapeType="1"/>
          </p:cNvSpPr>
          <p:nvPr/>
        </p:nvSpPr>
        <p:spPr bwMode="auto">
          <a:xfrm flipV="1">
            <a:off x="728663" y="3873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68771" name="Freeform 163"/>
          <p:cNvSpPr>
            <a:spLocks/>
          </p:cNvSpPr>
          <p:nvPr/>
        </p:nvSpPr>
        <p:spPr bwMode="auto">
          <a:xfrm>
            <a:off x="944563" y="1114425"/>
            <a:ext cx="180975" cy="373063"/>
          </a:xfrm>
          <a:custGeom>
            <a:avLst/>
            <a:gdLst>
              <a:gd name="T0" fmla="*/ 114 w 114"/>
              <a:gd name="T1" fmla="*/ 235 h 235"/>
              <a:gd name="T2" fmla="*/ 42 w 114"/>
              <a:gd name="T3" fmla="*/ 5 h 235"/>
              <a:gd name="T4" fmla="*/ 0 w 114"/>
              <a:gd name="T5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" h="235">
                <a:moveTo>
                  <a:pt x="114" y="235"/>
                </a:moveTo>
                <a:lnTo>
                  <a:pt x="42" y="5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1534" name="Oval 164"/>
          <p:cNvSpPr>
            <a:spLocks noChangeArrowheads="1"/>
          </p:cNvSpPr>
          <p:nvPr/>
        </p:nvSpPr>
        <p:spPr bwMode="auto">
          <a:xfrm>
            <a:off x="857250" y="2438400"/>
            <a:ext cx="228600" cy="63500"/>
          </a:xfrm>
          <a:prstGeom prst="ellipse">
            <a:avLst/>
          </a:pr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1535" name="Oval 165"/>
          <p:cNvSpPr>
            <a:spLocks noChangeArrowheads="1"/>
          </p:cNvSpPr>
          <p:nvPr/>
        </p:nvSpPr>
        <p:spPr bwMode="auto">
          <a:xfrm>
            <a:off x="1398588" y="1050925"/>
            <a:ext cx="180975" cy="177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000">
                <a:solidFill>
                  <a:srgbClr val="0074A6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91536" name="Oval 166"/>
          <p:cNvSpPr>
            <a:spLocks noChangeArrowheads="1"/>
          </p:cNvSpPr>
          <p:nvPr/>
        </p:nvSpPr>
        <p:spPr bwMode="auto">
          <a:xfrm>
            <a:off x="2505075" y="1055688"/>
            <a:ext cx="180975" cy="177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000">
                <a:solidFill>
                  <a:srgbClr val="0074A6"/>
                </a:solidFill>
                <a:latin typeface="Arial Black" pitchFamily="34" charset="0"/>
              </a:rPr>
              <a:t>2</a:t>
            </a:r>
            <a:endParaRPr lang="en-US" altLang="en-US" sz="10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191537" name="Oval 167"/>
          <p:cNvSpPr>
            <a:spLocks noChangeArrowheads="1"/>
          </p:cNvSpPr>
          <p:nvPr/>
        </p:nvSpPr>
        <p:spPr bwMode="auto">
          <a:xfrm>
            <a:off x="3529013" y="1046163"/>
            <a:ext cx="180975" cy="177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000">
                <a:solidFill>
                  <a:srgbClr val="0074A6"/>
                </a:solidFill>
                <a:latin typeface="Arial Black" pitchFamily="34" charset="0"/>
              </a:rPr>
              <a:t>3</a:t>
            </a:r>
            <a:endParaRPr lang="en-US" altLang="en-US" sz="10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191538" name="Oval 168"/>
          <p:cNvSpPr>
            <a:spLocks noChangeArrowheads="1"/>
          </p:cNvSpPr>
          <p:nvPr/>
        </p:nvSpPr>
        <p:spPr bwMode="auto">
          <a:xfrm>
            <a:off x="2990850" y="4953000"/>
            <a:ext cx="180975" cy="177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000">
                <a:solidFill>
                  <a:srgbClr val="0074A6"/>
                </a:solidFill>
                <a:latin typeface="Arial Black" pitchFamily="34" charset="0"/>
              </a:rPr>
              <a:t>4</a:t>
            </a:r>
            <a:endParaRPr lang="en-US" altLang="en-US" sz="10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191539" name="Oval 169"/>
          <p:cNvSpPr>
            <a:spLocks noChangeArrowheads="1"/>
          </p:cNvSpPr>
          <p:nvPr/>
        </p:nvSpPr>
        <p:spPr bwMode="auto">
          <a:xfrm>
            <a:off x="1622425" y="5092700"/>
            <a:ext cx="180975" cy="177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000">
                <a:solidFill>
                  <a:srgbClr val="0074A6"/>
                </a:solidFill>
                <a:latin typeface="Arial Black" pitchFamily="34" charset="0"/>
              </a:rPr>
              <a:t>5</a:t>
            </a:r>
            <a:endParaRPr lang="en-US" altLang="en-US" sz="1000">
              <a:solidFill>
                <a:srgbClr val="0074A6"/>
              </a:solidFill>
              <a:latin typeface="Arial" pitchFamily="34" charset="0"/>
            </a:endParaRPr>
          </a:p>
        </p:txBody>
      </p:sp>
      <p:sp>
        <p:nvSpPr>
          <p:cNvPr id="191540" name="Line 170"/>
          <p:cNvSpPr>
            <a:spLocks noChangeShapeType="1"/>
          </p:cNvSpPr>
          <p:nvPr/>
        </p:nvSpPr>
        <p:spPr bwMode="auto">
          <a:xfrm>
            <a:off x="1524000" y="5105400"/>
            <a:ext cx="0" cy="423863"/>
          </a:xfrm>
          <a:prstGeom prst="line">
            <a:avLst/>
          </a:pr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541" name="Line 171"/>
          <p:cNvSpPr>
            <a:spLocks noChangeShapeType="1"/>
          </p:cNvSpPr>
          <p:nvPr/>
        </p:nvSpPr>
        <p:spPr bwMode="auto">
          <a:xfrm flipH="1" flipV="1">
            <a:off x="1252538" y="5224463"/>
            <a:ext cx="266700" cy="92075"/>
          </a:xfrm>
          <a:prstGeom prst="line">
            <a:avLst/>
          </a:prstGeom>
          <a:noFill/>
          <a:ln w="952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542" name="Oval 172"/>
          <p:cNvSpPr>
            <a:spLocks noChangeArrowheads="1"/>
          </p:cNvSpPr>
          <p:nvPr/>
        </p:nvSpPr>
        <p:spPr bwMode="auto">
          <a:xfrm>
            <a:off x="1217613" y="5195888"/>
            <a:ext cx="55562" cy="55562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1543" name="Oval 173"/>
          <p:cNvSpPr>
            <a:spLocks noChangeArrowheads="1"/>
          </p:cNvSpPr>
          <p:nvPr/>
        </p:nvSpPr>
        <p:spPr bwMode="auto">
          <a:xfrm>
            <a:off x="2819400" y="2600325"/>
            <a:ext cx="55563" cy="55563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1544" name="Oval 174"/>
          <p:cNvSpPr>
            <a:spLocks noChangeArrowheads="1"/>
          </p:cNvSpPr>
          <p:nvPr/>
        </p:nvSpPr>
        <p:spPr bwMode="auto">
          <a:xfrm>
            <a:off x="2895600" y="3776663"/>
            <a:ext cx="55563" cy="55562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1545" name="Oval 175"/>
          <p:cNvSpPr>
            <a:spLocks noChangeArrowheads="1"/>
          </p:cNvSpPr>
          <p:nvPr/>
        </p:nvSpPr>
        <p:spPr bwMode="auto">
          <a:xfrm>
            <a:off x="3763963" y="4291013"/>
            <a:ext cx="55562" cy="55562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1546" name="Line 176"/>
          <p:cNvSpPr>
            <a:spLocks noChangeShapeType="1"/>
          </p:cNvSpPr>
          <p:nvPr/>
        </p:nvSpPr>
        <p:spPr bwMode="auto">
          <a:xfrm flipH="1">
            <a:off x="7512050" y="2941638"/>
            <a:ext cx="588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91547" name="Line 177"/>
          <p:cNvSpPr>
            <a:spLocks noChangeShapeType="1"/>
          </p:cNvSpPr>
          <p:nvPr/>
        </p:nvSpPr>
        <p:spPr bwMode="auto">
          <a:xfrm flipH="1">
            <a:off x="7659688" y="4235450"/>
            <a:ext cx="452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9353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Natural Killer cells</a:t>
            </a:r>
          </a:p>
        </p:txBody>
      </p:sp>
      <p:sp>
        <p:nvSpPr>
          <p:cNvPr id="19354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Recognize other signs of abnormality</a:t>
            </a:r>
          </a:p>
          <a:p>
            <a:pPr lvl="1" eaLnBrk="1" hangingPunct="1"/>
            <a:r>
              <a:rPr lang="en-US" altLang="en-US" smtClean="0"/>
              <a:t>Lack of class I MHC</a:t>
            </a:r>
          </a:p>
          <a:p>
            <a:pPr lvl="1" eaLnBrk="1" hangingPunct="1"/>
            <a:r>
              <a:rPr lang="en-US" altLang="en-US" smtClean="0"/>
              <a:t>Antibody coating target cell</a:t>
            </a:r>
          </a:p>
          <a:p>
            <a:pPr lvl="1" eaLnBrk="1" hangingPunct="1"/>
            <a:r>
              <a:rPr lang="en-US" altLang="en-US" smtClean="0"/>
              <a:t>Different surface markers of stressed cells</a:t>
            </a:r>
          </a:p>
          <a:p>
            <a:pPr eaLnBrk="1" hangingPunct="1"/>
            <a:r>
              <a:rPr lang="en-US" altLang="en-US" smtClean="0"/>
              <a:t>Use same key mechanisms as T</a:t>
            </a:r>
            <a:r>
              <a:rPr lang="en-US" altLang="en-US" baseline="-25000" smtClean="0"/>
              <a:t>C</a:t>
            </a:r>
            <a:r>
              <a:rPr lang="en-US" altLang="en-US" smtClean="0"/>
              <a:t> cells for killing their target cells</a:t>
            </a:r>
          </a:p>
          <a:p>
            <a:pPr eaLnBrk="1" hangingPunct="1"/>
            <a:r>
              <a:rPr lang="en-US" altLang="en-US" smtClean="0"/>
              <a:t>Immune surveillance—NK and T</a:t>
            </a:r>
            <a:r>
              <a:rPr lang="en-US" altLang="en-US" baseline="-25000" smtClean="0"/>
              <a:t>C</a:t>
            </a:r>
            <a:r>
              <a:rPr lang="en-US" altLang="en-US" smtClean="0"/>
              <a:t> cells prowl for markers they recognize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1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pic>
        <p:nvPicPr>
          <p:cNvPr id="195587" name="Picture 103" descr="figure_21_20_unlabeled"/>
          <p:cNvPicPr>
            <a:picLocks noChangeAspect="1" noChangeArrowheads="1"/>
          </p:cNvPicPr>
          <p:nvPr/>
        </p:nvPicPr>
        <p:blipFill>
          <a:blip r:embed="rId3" cstate="print"/>
          <a:srcRect b="2728"/>
          <a:stretch>
            <a:fillRect/>
          </a:stretch>
        </p:blipFill>
        <p:spPr bwMode="auto">
          <a:xfrm>
            <a:off x="1763713" y="252413"/>
            <a:ext cx="5614987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88" name="Rectangle 18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0">
            <a:spAutoFit/>
          </a:bodyPr>
          <a:lstStyle/>
          <a:p>
            <a:pPr eaLnBrk="1" hangingPunct="1"/>
            <a:r>
              <a:rPr lang="en-US" altLang="en-US" sz="1200" b="1">
                <a:latin typeface="Arial" pitchFamily="34" charset="0"/>
                <a:cs typeface="Arial" pitchFamily="34" charset="0"/>
              </a:rPr>
              <a:t>Figure 21.20  Simplified summary of the primary immune response.</a:t>
            </a:r>
          </a:p>
        </p:txBody>
      </p:sp>
      <p:sp>
        <p:nvSpPr>
          <p:cNvPr id="195589" name="Rectangle 105"/>
          <p:cNvSpPr>
            <a:spLocks noChangeArrowheads="1"/>
          </p:cNvSpPr>
          <p:nvPr/>
        </p:nvSpPr>
        <p:spPr bwMode="auto">
          <a:xfrm>
            <a:off x="2708275" y="301625"/>
            <a:ext cx="522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600">
                <a:latin typeface="Arial" pitchFamily="34" charset="0"/>
              </a:rPr>
              <a:t>Humoral</a:t>
            </a:r>
          </a:p>
          <a:p>
            <a:r>
              <a:rPr lang="en-US" altLang="en-US" sz="600">
                <a:latin typeface="Arial" pitchFamily="34" charset="0"/>
              </a:rPr>
              <a:t>immunity</a:t>
            </a:r>
          </a:p>
        </p:txBody>
      </p:sp>
      <p:sp>
        <p:nvSpPr>
          <p:cNvPr id="195590" name="Rectangle 106"/>
          <p:cNvSpPr>
            <a:spLocks noChangeArrowheads="1"/>
          </p:cNvSpPr>
          <p:nvPr/>
        </p:nvSpPr>
        <p:spPr bwMode="auto">
          <a:xfrm>
            <a:off x="2141538" y="296863"/>
            <a:ext cx="522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600">
                <a:latin typeface="Arial" pitchFamily="34" charset="0"/>
              </a:rPr>
              <a:t>Cellular</a:t>
            </a:r>
          </a:p>
          <a:p>
            <a:r>
              <a:rPr lang="en-US" altLang="en-US" sz="600">
                <a:latin typeface="Arial" pitchFamily="34" charset="0"/>
              </a:rPr>
              <a:t>immunity</a:t>
            </a:r>
          </a:p>
        </p:txBody>
      </p:sp>
      <p:sp>
        <p:nvSpPr>
          <p:cNvPr id="195591" name="Rectangle 107"/>
          <p:cNvSpPr>
            <a:spLocks noChangeArrowheads="1"/>
          </p:cNvSpPr>
          <p:nvPr/>
        </p:nvSpPr>
        <p:spPr bwMode="auto">
          <a:xfrm>
            <a:off x="4391025" y="320675"/>
            <a:ext cx="1055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600">
                <a:latin typeface="Arial Black" pitchFamily="34" charset="0"/>
              </a:rPr>
              <a:t>Antigen (Ag) intruder</a:t>
            </a:r>
          </a:p>
        </p:txBody>
      </p:sp>
      <p:sp>
        <p:nvSpPr>
          <p:cNvPr id="195592" name="Rectangle 108"/>
          <p:cNvSpPr>
            <a:spLocks noChangeArrowheads="1"/>
          </p:cNvSpPr>
          <p:nvPr/>
        </p:nvSpPr>
        <p:spPr bwMode="auto">
          <a:xfrm>
            <a:off x="3690938" y="1095375"/>
            <a:ext cx="9540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600">
                <a:latin typeface="Arial Black" pitchFamily="34" charset="0"/>
              </a:rPr>
              <a:t>Adaptive defenses</a:t>
            </a:r>
          </a:p>
        </p:txBody>
      </p:sp>
      <p:sp>
        <p:nvSpPr>
          <p:cNvPr id="195593" name="Rectangle 109"/>
          <p:cNvSpPr>
            <a:spLocks noChangeArrowheads="1"/>
          </p:cNvSpPr>
          <p:nvPr/>
        </p:nvSpPr>
        <p:spPr bwMode="auto">
          <a:xfrm>
            <a:off x="5270500" y="1089025"/>
            <a:ext cx="852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600">
                <a:latin typeface="Arial Black" pitchFamily="34" charset="0"/>
              </a:rPr>
              <a:t>Innate defenses</a:t>
            </a:r>
          </a:p>
        </p:txBody>
      </p:sp>
      <p:sp>
        <p:nvSpPr>
          <p:cNvPr id="195594" name="Rectangle 110"/>
          <p:cNvSpPr>
            <a:spLocks noChangeArrowheads="1"/>
          </p:cNvSpPr>
          <p:nvPr/>
        </p:nvSpPr>
        <p:spPr bwMode="auto">
          <a:xfrm>
            <a:off x="5126038" y="1519238"/>
            <a:ext cx="5095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600">
                <a:latin typeface="Arial Black" pitchFamily="34" charset="0"/>
              </a:rPr>
              <a:t>Surface</a:t>
            </a:r>
          </a:p>
          <a:p>
            <a:pPr algn="ctr"/>
            <a:r>
              <a:rPr lang="en-US" altLang="en-US" sz="600">
                <a:latin typeface="Arial Black" pitchFamily="34" charset="0"/>
              </a:rPr>
              <a:t>barriers</a:t>
            </a:r>
          </a:p>
        </p:txBody>
      </p:sp>
      <p:sp>
        <p:nvSpPr>
          <p:cNvPr id="195595" name="Rectangle 111"/>
          <p:cNvSpPr>
            <a:spLocks noChangeArrowheads="1"/>
          </p:cNvSpPr>
          <p:nvPr/>
        </p:nvSpPr>
        <p:spPr bwMode="auto">
          <a:xfrm>
            <a:off x="5753100" y="1517650"/>
            <a:ext cx="560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600">
                <a:latin typeface="Arial Black" pitchFamily="34" charset="0"/>
              </a:rPr>
              <a:t>Internal</a:t>
            </a:r>
          </a:p>
          <a:p>
            <a:pPr algn="ctr"/>
            <a:r>
              <a:rPr lang="en-US" altLang="en-US" sz="600">
                <a:latin typeface="Arial Black" pitchFamily="34" charset="0"/>
              </a:rPr>
              <a:t>defenses</a:t>
            </a:r>
          </a:p>
        </p:txBody>
      </p:sp>
      <p:sp>
        <p:nvSpPr>
          <p:cNvPr id="195596" name="Rectangle 112"/>
          <p:cNvSpPr>
            <a:spLocks noChangeArrowheads="1"/>
          </p:cNvSpPr>
          <p:nvPr/>
        </p:nvSpPr>
        <p:spPr bwMode="auto">
          <a:xfrm>
            <a:off x="6275388" y="2043113"/>
            <a:ext cx="7778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700" i="1">
                <a:latin typeface="Arial" pitchFamily="34" charset="0"/>
              </a:rPr>
              <a:t>Free Ags</a:t>
            </a:r>
          </a:p>
          <a:p>
            <a:pPr>
              <a:lnSpc>
                <a:spcPct val="90000"/>
              </a:lnSpc>
            </a:pPr>
            <a:r>
              <a:rPr lang="en-US" altLang="en-US" sz="700" i="1">
                <a:latin typeface="Arial" pitchFamily="34" charset="0"/>
              </a:rPr>
              <a:t>may directly</a:t>
            </a:r>
          </a:p>
          <a:p>
            <a:pPr>
              <a:lnSpc>
                <a:spcPct val="90000"/>
              </a:lnSpc>
            </a:pPr>
            <a:r>
              <a:rPr lang="en-US" altLang="en-US" sz="700" i="1">
                <a:latin typeface="Arial" pitchFamily="34" charset="0"/>
              </a:rPr>
              <a:t>activate B cell</a:t>
            </a:r>
          </a:p>
        </p:txBody>
      </p:sp>
      <p:sp>
        <p:nvSpPr>
          <p:cNvPr id="195597" name="Rectangle 113"/>
          <p:cNvSpPr>
            <a:spLocks noChangeArrowheads="1"/>
          </p:cNvSpPr>
          <p:nvPr/>
        </p:nvSpPr>
        <p:spPr bwMode="auto">
          <a:xfrm>
            <a:off x="6332538" y="2565400"/>
            <a:ext cx="5937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Antigen-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activated 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B cells</a:t>
            </a:r>
          </a:p>
        </p:txBody>
      </p:sp>
      <p:sp>
        <p:nvSpPr>
          <p:cNvPr id="195598" name="Rectangle 114"/>
          <p:cNvSpPr>
            <a:spLocks noChangeArrowheads="1"/>
          </p:cNvSpPr>
          <p:nvPr/>
        </p:nvSpPr>
        <p:spPr bwMode="auto">
          <a:xfrm>
            <a:off x="5934075" y="2982913"/>
            <a:ext cx="6540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700" i="1">
                <a:latin typeface="Arial" pitchFamily="34" charset="0"/>
              </a:rPr>
              <a:t>Clone and</a:t>
            </a:r>
          </a:p>
          <a:p>
            <a:pPr>
              <a:lnSpc>
                <a:spcPct val="90000"/>
              </a:lnSpc>
            </a:pPr>
            <a:r>
              <a:rPr lang="en-US" altLang="en-US" sz="700" i="1">
                <a:latin typeface="Arial" pitchFamily="34" charset="0"/>
              </a:rPr>
              <a:t>give rise to</a:t>
            </a:r>
          </a:p>
        </p:txBody>
      </p:sp>
      <p:sp>
        <p:nvSpPr>
          <p:cNvPr id="195599" name="Rectangle 115"/>
          <p:cNvSpPr>
            <a:spLocks noChangeArrowheads="1"/>
          </p:cNvSpPr>
          <p:nvPr/>
        </p:nvSpPr>
        <p:spPr bwMode="auto">
          <a:xfrm>
            <a:off x="6462713" y="3757613"/>
            <a:ext cx="525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>
                <a:latin typeface="Arial" pitchFamily="34" charset="0"/>
              </a:rPr>
              <a:t>Memory</a:t>
            </a:r>
          </a:p>
          <a:p>
            <a:pPr algn="ctr"/>
            <a:r>
              <a:rPr lang="en-US" altLang="en-US" sz="700">
                <a:latin typeface="Arial" pitchFamily="34" charset="0"/>
              </a:rPr>
              <a:t>B cells</a:t>
            </a:r>
          </a:p>
        </p:txBody>
      </p:sp>
      <p:sp>
        <p:nvSpPr>
          <p:cNvPr id="195600" name="Rectangle 116"/>
          <p:cNvSpPr>
            <a:spLocks noChangeArrowheads="1"/>
          </p:cNvSpPr>
          <p:nvPr/>
        </p:nvSpPr>
        <p:spPr bwMode="auto">
          <a:xfrm>
            <a:off x="6173788" y="4575175"/>
            <a:ext cx="881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700">
                <a:latin typeface="Arial" pitchFamily="34" charset="0"/>
              </a:rPr>
              <a:t>Plasma cells</a:t>
            </a:r>
          </a:p>
          <a:p>
            <a:r>
              <a:rPr lang="en-US" altLang="en-US" sz="700">
                <a:latin typeface="Arial" pitchFamily="34" charset="0"/>
              </a:rPr>
              <a:t>(effector B cells)</a:t>
            </a:r>
          </a:p>
        </p:txBody>
      </p:sp>
      <p:sp>
        <p:nvSpPr>
          <p:cNvPr id="195601" name="Rectangle 117"/>
          <p:cNvSpPr>
            <a:spLocks noChangeArrowheads="1"/>
          </p:cNvSpPr>
          <p:nvPr/>
        </p:nvSpPr>
        <p:spPr bwMode="auto">
          <a:xfrm>
            <a:off x="5962650" y="5143500"/>
            <a:ext cx="504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>
                <a:latin typeface="Arial" pitchFamily="34" charset="0"/>
              </a:rPr>
              <a:t>Secrete</a:t>
            </a:r>
          </a:p>
        </p:txBody>
      </p:sp>
      <p:sp>
        <p:nvSpPr>
          <p:cNvPr id="195602" name="Rectangle 118"/>
          <p:cNvSpPr>
            <a:spLocks noChangeArrowheads="1"/>
          </p:cNvSpPr>
          <p:nvPr/>
        </p:nvSpPr>
        <p:spPr bwMode="auto">
          <a:xfrm rot="-5400000">
            <a:off x="4823619" y="3667919"/>
            <a:ext cx="17653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 i="1">
                <a:latin typeface="Arial" pitchFamily="34" charset="0"/>
              </a:rPr>
              <a:t>Present Ag to activated helper T cells</a:t>
            </a:r>
          </a:p>
        </p:txBody>
      </p:sp>
      <p:sp>
        <p:nvSpPr>
          <p:cNvPr id="195603" name="Rectangle 119"/>
          <p:cNvSpPr>
            <a:spLocks noChangeArrowheads="1"/>
          </p:cNvSpPr>
          <p:nvPr/>
        </p:nvSpPr>
        <p:spPr bwMode="auto">
          <a:xfrm rot="-5400000">
            <a:off x="4597400" y="3670300"/>
            <a:ext cx="16716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 i="1">
                <a:latin typeface="Arial" pitchFamily="34" charset="0"/>
              </a:rPr>
              <a:t>Co-stimulate and release cytokines</a:t>
            </a:r>
          </a:p>
        </p:txBody>
      </p:sp>
      <p:sp>
        <p:nvSpPr>
          <p:cNvPr id="195604" name="Rectangle 120"/>
          <p:cNvSpPr>
            <a:spLocks noChangeArrowheads="1"/>
          </p:cNvSpPr>
          <p:nvPr/>
        </p:nvSpPr>
        <p:spPr bwMode="auto">
          <a:xfrm>
            <a:off x="3697288" y="2359025"/>
            <a:ext cx="9652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Ag-infected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body cell engulfed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by dendritic cell</a:t>
            </a:r>
          </a:p>
        </p:txBody>
      </p:sp>
      <p:sp>
        <p:nvSpPr>
          <p:cNvPr id="195605" name="Rectangle 121"/>
          <p:cNvSpPr>
            <a:spLocks noChangeArrowheads="1"/>
          </p:cNvSpPr>
          <p:nvPr/>
        </p:nvSpPr>
        <p:spPr bwMode="auto">
          <a:xfrm>
            <a:off x="3251200" y="2779713"/>
            <a:ext cx="5794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 i="1">
                <a:latin typeface="Arial" pitchFamily="34" charset="0"/>
              </a:rPr>
              <a:t>Becomes</a:t>
            </a:r>
          </a:p>
        </p:txBody>
      </p:sp>
      <p:sp>
        <p:nvSpPr>
          <p:cNvPr id="195606" name="Rectangle 122"/>
          <p:cNvSpPr>
            <a:spLocks noChangeArrowheads="1"/>
          </p:cNvSpPr>
          <p:nvPr/>
        </p:nvSpPr>
        <p:spPr bwMode="auto">
          <a:xfrm>
            <a:off x="3833813" y="3128963"/>
            <a:ext cx="9604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Ag-presenting cell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(APC) presents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self-Ag complex</a:t>
            </a:r>
          </a:p>
        </p:txBody>
      </p:sp>
      <p:sp>
        <p:nvSpPr>
          <p:cNvPr id="195607" name="Rectangle 123"/>
          <p:cNvSpPr>
            <a:spLocks noChangeArrowheads="1"/>
          </p:cNvSpPr>
          <p:nvPr/>
        </p:nvSpPr>
        <p:spPr bwMode="auto">
          <a:xfrm>
            <a:off x="2565400" y="3738563"/>
            <a:ext cx="5794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>
                <a:latin typeface="Arial" pitchFamily="34" charset="0"/>
              </a:rPr>
              <a:t>Activates</a:t>
            </a:r>
          </a:p>
        </p:txBody>
      </p:sp>
      <p:sp>
        <p:nvSpPr>
          <p:cNvPr id="195608" name="Rectangle 124"/>
          <p:cNvSpPr>
            <a:spLocks noChangeArrowheads="1"/>
          </p:cNvSpPr>
          <p:nvPr/>
        </p:nvSpPr>
        <p:spPr bwMode="auto">
          <a:xfrm>
            <a:off x="4025900" y="3762375"/>
            <a:ext cx="5794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>
                <a:latin typeface="Arial" pitchFamily="34" charset="0"/>
              </a:rPr>
              <a:t>Activates</a:t>
            </a:r>
          </a:p>
        </p:txBody>
      </p:sp>
      <p:sp>
        <p:nvSpPr>
          <p:cNvPr id="195609" name="Rectangle 125"/>
          <p:cNvSpPr>
            <a:spLocks noChangeArrowheads="1"/>
          </p:cNvSpPr>
          <p:nvPr/>
        </p:nvSpPr>
        <p:spPr bwMode="auto">
          <a:xfrm>
            <a:off x="2965450" y="4021138"/>
            <a:ext cx="4603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700">
                <a:latin typeface="Arial" pitchFamily="34" charset="0"/>
              </a:rPr>
              <a:t>Naive</a:t>
            </a:r>
          </a:p>
          <a:p>
            <a:pPr>
              <a:lnSpc>
                <a:spcPct val="85000"/>
              </a:lnSpc>
            </a:pPr>
            <a:r>
              <a:rPr lang="en-US" altLang="en-US" sz="700">
                <a:latin typeface="Arial" pitchFamily="34" charset="0"/>
              </a:rPr>
              <a:t>CD8</a:t>
            </a:r>
          </a:p>
          <a:p>
            <a:pPr>
              <a:lnSpc>
                <a:spcPct val="85000"/>
              </a:lnSpc>
            </a:pPr>
            <a:r>
              <a:rPr lang="en-US" altLang="en-US" sz="700">
                <a:latin typeface="Arial" pitchFamily="34" charset="0"/>
              </a:rPr>
              <a:t>T cells</a:t>
            </a:r>
          </a:p>
        </p:txBody>
      </p:sp>
      <p:sp>
        <p:nvSpPr>
          <p:cNvPr id="195610" name="Rectangle 126"/>
          <p:cNvSpPr>
            <a:spLocks noChangeArrowheads="1"/>
          </p:cNvSpPr>
          <p:nvPr/>
        </p:nvSpPr>
        <p:spPr bwMode="auto">
          <a:xfrm>
            <a:off x="4449763" y="4043363"/>
            <a:ext cx="4603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Naive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CD4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T cells</a:t>
            </a:r>
          </a:p>
        </p:txBody>
      </p:sp>
      <p:sp>
        <p:nvSpPr>
          <p:cNvPr id="195611" name="Rectangle 127"/>
          <p:cNvSpPr>
            <a:spLocks noChangeArrowheads="1"/>
          </p:cNvSpPr>
          <p:nvPr/>
        </p:nvSpPr>
        <p:spPr bwMode="auto">
          <a:xfrm>
            <a:off x="3805238" y="4437063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 i="1">
                <a:latin typeface="Arial" pitchFamily="34" charset="0"/>
              </a:rPr>
              <a:t>Activated to clone</a:t>
            </a:r>
          </a:p>
          <a:p>
            <a:pPr algn="ctr"/>
            <a:r>
              <a:rPr lang="en-US" altLang="en-US" sz="700" i="1">
                <a:latin typeface="Arial" pitchFamily="34" charset="0"/>
              </a:rPr>
              <a:t>and give rise to</a:t>
            </a:r>
          </a:p>
        </p:txBody>
      </p:sp>
      <p:sp>
        <p:nvSpPr>
          <p:cNvPr id="195612" name="Rectangle 128"/>
          <p:cNvSpPr>
            <a:spLocks noChangeArrowheads="1"/>
          </p:cNvSpPr>
          <p:nvPr/>
        </p:nvSpPr>
        <p:spPr bwMode="auto">
          <a:xfrm>
            <a:off x="3213100" y="4567238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 i="1">
                <a:latin typeface="Arial" pitchFamily="34" charset="0"/>
              </a:rPr>
              <a:t>Induce</a:t>
            </a:r>
          </a:p>
          <a:p>
            <a:pPr algn="ctr"/>
            <a:r>
              <a:rPr lang="en-US" altLang="en-US" sz="700" i="1">
                <a:latin typeface="Arial" pitchFamily="34" charset="0"/>
              </a:rPr>
              <a:t>co-stimulation</a:t>
            </a:r>
          </a:p>
        </p:txBody>
      </p:sp>
      <p:sp>
        <p:nvSpPr>
          <p:cNvPr id="195613" name="Rectangle 129"/>
          <p:cNvSpPr>
            <a:spLocks noChangeArrowheads="1"/>
          </p:cNvSpPr>
          <p:nvPr/>
        </p:nvSpPr>
        <p:spPr bwMode="auto">
          <a:xfrm>
            <a:off x="2990850" y="5213350"/>
            <a:ext cx="588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700">
                <a:latin typeface="Arial" pitchFamily="34" charset="0"/>
              </a:rPr>
              <a:t>Cytotoxic</a:t>
            </a:r>
          </a:p>
          <a:p>
            <a:r>
              <a:rPr lang="en-US" altLang="en-US" sz="700">
                <a:latin typeface="Arial" pitchFamily="34" charset="0"/>
              </a:rPr>
              <a:t>T cells</a:t>
            </a:r>
          </a:p>
        </p:txBody>
      </p:sp>
      <p:sp>
        <p:nvSpPr>
          <p:cNvPr id="195614" name="Rectangle 130"/>
          <p:cNvSpPr>
            <a:spLocks noChangeArrowheads="1"/>
          </p:cNvSpPr>
          <p:nvPr/>
        </p:nvSpPr>
        <p:spPr bwMode="auto">
          <a:xfrm>
            <a:off x="2395538" y="4424363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 i="1">
                <a:latin typeface="Arial" pitchFamily="34" charset="0"/>
              </a:rPr>
              <a:t>Activated to clone</a:t>
            </a:r>
          </a:p>
          <a:p>
            <a:pPr algn="ctr"/>
            <a:r>
              <a:rPr lang="en-US" altLang="en-US" sz="700" i="1">
                <a:latin typeface="Arial" pitchFamily="34" charset="0"/>
              </a:rPr>
              <a:t>and give rise to</a:t>
            </a:r>
          </a:p>
        </p:txBody>
      </p:sp>
      <p:sp>
        <p:nvSpPr>
          <p:cNvPr id="195615" name="Rectangle 131"/>
          <p:cNvSpPr>
            <a:spLocks noChangeArrowheads="1"/>
          </p:cNvSpPr>
          <p:nvPr/>
        </p:nvSpPr>
        <p:spPr bwMode="auto">
          <a:xfrm>
            <a:off x="1866900" y="4635500"/>
            <a:ext cx="5254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700">
                <a:latin typeface="Arial" pitchFamily="34" charset="0"/>
              </a:rPr>
              <a:t>Memory</a:t>
            </a:r>
          </a:p>
          <a:p>
            <a:r>
              <a:rPr lang="en-US" altLang="en-US" sz="700">
                <a:latin typeface="Arial" pitchFamily="34" charset="0"/>
              </a:rPr>
              <a:t>CD8</a:t>
            </a:r>
          </a:p>
          <a:p>
            <a:r>
              <a:rPr lang="en-US" altLang="en-US" sz="700">
                <a:latin typeface="Arial" pitchFamily="34" charset="0"/>
              </a:rPr>
              <a:t>T cells</a:t>
            </a:r>
          </a:p>
        </p:txBody>
      </p:sp>
      <p:sp>
        <p:nvSpPr>
          <p:cNvPr id="195616" name="Rectangle 132"/>
          <p:cNvSpPr>
            <a:spLocks noChangeArrowheads="1"/>
          </p:cNvSpPr>
          <p:nvPr/>
        </p:nvSpPr>
        <p:spPr bwMode="auto">
          <a:xfrm>
            <a:off x="4833938" y="4627563"/>
            <a:ext cx="5254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Memory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CD4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T cells</a:t>
            </a:r>
          </a:p>
        </p:txBody>
      </p:sp>
      <p:sp>
        <p:nvSpPr>
          <p:cNvPr id="195617" name="Rectangle 133"/>
          <p:cNvSpPr>
            <a:spLocks noChangeArrowheads="1"/>
          </p:cNvSpPr>
          <p:nvPr/>
        </p:nvSpPr>
        <p:spPr bwMode="auto">
          <a:xfrm>
            <a:off x="4414838" y="5203825"/>
            <a:ext cx="46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700">
                <a:latin typeface="Arial" pitchFamily="34" charset="0"/>
              </a:rPr>
              <a:t>Helper</a:t>
            </a:r>
          </a:p>
          <a:p>
            <a:r>
              <a:rPr lang="en-US" altLang="en-US" sz="700">
                <a:latin typeface="Arial" pitchFamily="34" charset="0"/>
              </a:rPr>
              <a:t>T cells</a:t>
            </a:r>
          </a:p>
        </p:txBody>
      </p:sp>
      <p:sp>
        <p:nvSpPr>
          <p:cNvPr id="195618" name="Rectangle 134"/>
          <p:cNvSpPr>
            <a:spLocks noChangeArrowheads="1"/>
          </p:cNvSpPr>
          <p:nvPr/>
        </p:nvSpPr>
        <p:spPr bwMode="auto">
          <a:xfrm>
            <a:off x="3805238" y="5684838"/>
            <a:ext cx="10239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 i="1">
                <a:latin typeface="Arial" pitchFamily="34" charset="0"/>
              </a:rPr>
              <a:t>Cytokines stimulate</a:t>
            </a:r>
          </a:p>
        </p:txBody>
      </p:sp>
      <p:sp>
        <p:nvSpPr>
          <p:cNvPr id="195619" name="Rectangle 135"/>
          <p:cNvSpPr>
            <a:spLocks noChangeArrowheads="1"/>
          </p:cNvSpPr>
          <p:nvPr/>
        </p:nvSpPr>
        <p:spPr bwMode="auto">
          <a:xfrm>
            <a:off x="2332038" y="6229350"/>
            <a:ext cx="152241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700" i="1">
                <a:latin typeface="Arial" pitchFamily="34" charset="0"/>
              </a:rPr>
              <a:t>Together the nonspecific killers</a:t>
            </a:r>
          </a:p>
          <a:p>
            <a:pPr algn="ctr">
              <a:lnSpc>
                <a:spcPct val="85000"/>
              </a:lnSpc>
            </a:pPr>
            <a:r>
              <a:rPr lang="en-US" altLang="en-US" sz="700" i="1">
                <a:latin typeface="Arial" pitchFamily="34" charset="0"/>
              </a:rPr>
              <a:t>and cytotoxic T cells mount a</a:t>
            </a:r>
          </a:p>
          <a:p>
            <a:pPr algn="ctr">
              <a:lnSpc>
                <a:spcPct val="85000"/>
              </a:lnSpc>
            </a:pPr>
            <a:r>
              <a:rPr lang="en-US" altLang="en-US" sz="700" i="1">
                <a:latin typeface="Arial" pitchFamily="34" charset="0"/>
              </a:rPr>
              <a:t>physical attack on the Ag</a:t>
            </a:r>
          </a:p>
        </p:txBody>
      </p:sp>
      <p:sp>
        <p:nvSpPr>
          <p:cNvPr id="195620" name="Rectangle 136"/>
          <p:cNvSpPr>
            <a:spLocks noChangeArrowheads="1"/>
          </p:cNvSpPr>
          <p:nvPr/>
        </p:nvSpPr>
        <p:spPr bwMode="auto">
          <a:xfrm>
            <a:off x="4349750" y="6103938"/>
            <a:ext cx="10191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Nonspecific killers  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(macrophages and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NK cells of innate</a:t>
            </a:r>
          </a:p>
          <a:p>
            <a:pPr>
              <a:lnSpc>
                <a:spcPct val="90000"/>
              </a:lnSpc>
            </a:pPr>
            <a:r>
              <a:rPr lang="en-US" altLang="en-US" sz="700">
                <a:latin typeface="Arial" pitchFamily="34" charset="0"/>
              </a:rPr>
              <a:t>immunity)</a:t>
            </a:r>
          </a:p>
        </p:txBody>
      </p:sp>
      <p:sp>
        <p:nvSpPr>
          <p:cNvPr id="195621" name="Rectangle 137"/>
          <p:cNvSpPr>
            <a:spLocks noChangeArrowheads="1"/>
          </p:cNvSpPr>
          <p:nvPr/>
        </p:nvSpPr>
        <p:spPr bwMode="auto">
          <a:xfrm>
            <a:off x="5491163" y="6342063"/>
            <a:ext cx="18145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700" i="1">
                <a:latin typeface="Arial" pitchFamily="34" charset="0"/>
              </a:rPr>
              <a:t>Circulating lgs along with complement</a:t>
            </a:r>
          </a:p>
          <a:p>
            <a:pPr>
              <a:lnSpc>
                <a:spcPct val="80000"/>
              </a:lnSpc>
            </a:pPr>
            <a:r>
              <a:rPr lang="en-US" altLang="en-US" sz="700" i="1">
                <a:latin typeface="Arial" pitchFamily="34" charset="0"/>
              </a:rPr>
              <a:t>mount a chemical attack on the Ag</a:t>
            </a:r>
          </a:p>
        </p:txBody>
      </p:sp>
      <p:sp>
        <p:nvSpPr>
          <p:cNvPr id="195622" name="Rectangle 138"/>
          <p:cNvSpPr>
            <a:spLocks noChangeArrowheads="1"/>
          </p:cNvSpPr>
          <p:nvPr/>
        </p:nvSpPr>
        <p:spPr bwMode="auto">
          <a:xfrm>
            <a:off x="6300788" y="6161088"/>
            <a:ext cx="8556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>
                <a:latin typeface="Arial" pitchFamily="34" charset="0"/>
              </a:rPr>
              <a:t>Antibodies (Igs)</a:t>
            </a:r>
          </a:p>
        </p:txBody>
      </p:sp>
      <p:sp>
        <p:nvSpPr>
          <p:cNvPr id="195623" name="Rectangle 139"/>
          <p:cNvSpPr>
            <a:spLocks noChangeArrowheads="1"/>
          </p:cNvSpPr>
          <p:nvPr/>
        </p:nvSpPr>
        <p:spPr bwMode="auto">
          <a:xfrm>
            <a:off x="3633788" y="603250"/>
            <a:ext cx="5000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 i="1">
                <a:latin typeface="Arial" pitchFamily="34" charset="0"/>
              </a:rPr>
              <a:t>Inhibits</a:t>
            </a:r>
          </a:p>
        </p:txBody>
      </p:sp>
      <p:sp>
        <p:nvSpPr>
          <p:cNvPr id="195624" name="Rectangle 140"/>
          <p:cNvSpPr>
            <a:spLocks noChangeArrowheads="1"/>
          </p:cNvSpPr>
          <p:nvPr/>
        </p:nvSpPr>
        <p:spPr bwMode="auto">
          <a:xfrm>
            <a:off x="4676775" y="665163"/>
            <a:ext cx="5397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 i="1">
                <a:latin typeface="Arial" pitchFamily="34" charset="0"/>
              </a:rPr>
              <a:t>Triggers</a:t>
            </a:r>
          </a:p>
        </p:txBody>
      </p:sp>
      <p:sp>
        <p:nvSpPr>
          <p:cNvPr id="195625" name="Rectangle 141"/>
          <p:cNvSpPr>
            <a:spLocks noChangeArrowheads="1"/>
          </p:cNvSpPr>
          <p:nvPr/>
        </p:nvSpPr>
        <p:spPr bwMode="auto">
          <a:xfrm>
            <a:off x="5748338" y="603250"/>
            <a:ext cx="5000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 sz="700" i="1">
                <a:latin typeface="Arial" pitchFamily="34" charset="0"/>
              </a:rPr>
              <a:t>Inhibits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Acquired Immunity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Characteristics of Acquired Immunity</a:t>
            </a:r>
          </a:p>
          <a:p>
            <a:pPr>
              <a:buFontTx/>
              <a:buNone/>
            </a:pPr>
            <a:r>
              <a:rPr lang="en-US"/>
              <a:t>    - highly specific</a:t>
            </a:r>
          </a:p>
          <a:p>
            <a:pPr>
              <a:buFontTx/>
              <a:buNone/>
            </a:pPr>
            <a:r>
              <a:rPr lang="en-US"/>
              <a:t>    - tells the difference between “self” and  </a:t>
            </a:r>
          </a:p>
          <a:p>
            <a:pPr>
              <a:buFontTx/>
              <a:buNone/>
            </a:pPr>
            <a:r>
              <a:rPr lang="en-US"/>
              <a:t>      “not self” cells  </a:t>
            </a:r>
          </a:p>
          <a:p>
            <a:pPr>
              <a:buFontTx/>
              <a:buNone/>
            </a:pPr>
            <a:r>
              <a:rPr lang="en-US"/>
              <a:t>      (only “not self” is attacked)</a:t>
            </a:r>
          </a:p>
          <a:p>
            <a:pPr>
              <a:buFontTx/>
              <a:buNone/>
            </a:pPr>
            <a:r>
              <a:rPr lang="en-US"/>
              <a:t>    - able to respond to millions of different </a:t>
            </a:r>
          </a:p>
          <a:p>
            <a:pPr>
              <a:buFontTx/>
              <a:buNone/>
            </a:pPr>
            <a:r>
              <a:rPr lang="en-US"/>
              <a:t>       invading substances (antigens)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976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Organ Transplants</a:t>
            </a:r>
          </a:p>
        </p:txBody>
      </p:sp>
      <p:sp>
        <p:nvSpPr>
          <p:cNvPr id="19763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Four varieties</a:t>
            </a:r>
          </a:p>
          <a:p>
            <a:pPr lvl="1" eaLnBrk="1" hangingPunct="1"/>
            <a:r>
              <a:rPr lang="en-US" altLang="en-US" b="1" smtClean="0"/>
              <a:t>Autografts</a:t>
            </a:r>
            <a:r>
              <a:rPr lang="en-US" altLang="en-US" smtClean="0"/>
              <a:t>: from one body site to another in same person</a:t>
            </a:r>
          </a:p>
          <a:p>
            <a:pPr lvl="1" eaLnBrk="1" hangingPunct="1"/>
            <a:r>
              <a:rPr lang="en-US" altLang="en-US" b="1" smtClean="0"/>
              <a:t>Isografts</a:t>
            </a:r>
            <a:r>
              <a:rPr lang="en-US" altLang="en-US" smtClean="0"/>
              <a:t>: between identical twins</a:t>
            </a:r>
          </a:p>
          <a:p>
            <a:pPr lvl="1" eaLnBrk="1" hangingPunct="1"/>
            <a:r>
              <a:rPr lang="en-US" altLang="en-US" b="1" smtClean="0"/>
              <a:t>Allografts</a:t>
            </a:r>
            <a:r>
              <a:rPr lang="en-US" altLang="en-US" smtClean="0"/>
              <a:t>: between individuals who are not identical twins </a:t>
            </a:r>
          </a:p>
          <a:p>
            <a:pPr lvl="1" eaLnBrk="1" hangingPunct="1"/>
            <a:r>
              <a:rPr lang="en-US" altLang="en-US" b="1" smtClean="0"/>
              <a:t>Xenografts</a:t>
            </a:r>
            <a:r>
              <a:rPr lang="en-US" altLang="en-US" smtClean="0"/>
              <a:t>: from another animal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19968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Organ Transplants</a:t>
            </a:r>
          </a:p>
        </p:txBody>
      </p:sp>
      <p:sp>
        <p:nvSpPr>
          <p:cNvPr id="19968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Success depends on similarity of tissues</a:t>
            </a:r>
          </a:p>
          <a:p>
            <a:pPr lvl="1" eaLnBrk="1" hangingPunct="1"/>
            <a:r>
              <a:rPr lang="en-US" altLang="en-US" smtClean="0"/>
              <a:t>Autografts and isografts ideal donor tissues</a:t>
            </a:r>
          </a:p>
          <a:p>
            <a:pPr lvl="2" eaLnBrk="1" hangingPunct="1"/>
            <a:r>
              <a:rPr lang="en-US" altLang="en-US" smtClean="0"/>
              <a:t>Almost always successful if good blood supply and no infection</a:t>
            </a:r>
          </a:p>
          <a:p>
            <a:pPr lvl="1" eaLnBrk="1" hangingPunct="1"/>
            <a:r>
              <a:rPr lang="en-US" altLang="en-US" smtClean="0"/>
              <a:t>Research into successful xenografts from genetically engineered animals</a:t>
            </a:r>
          </a:p>
          <a:p>
            <a:pPr lvl="1" eaLnBrk="1" hangingPunct="1"/>
            <a:r>
              <a:rPr lang="en-US" altLang="en-US" smtClean="0"/>
              <a:t>Most common is allograft</a:t>
            </a:r>
          </a:p>
          <a:p>
            <a:pPr lvl="2" eaLnBrk="1" hangingPunct="1"/>
            <a:r>
              <a:rPr lang="en-US" altLang="en-US" smtClean="0"/>
              <a:t>ABO, other blood antigens, MHC antigens matched as closely as possible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017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Prevention of Rejection</a:t>
            </a:r>
          </a:p>
        </p:txBody>
      </p:sp>
      <p:sp>
        <p:nvSpPr>
          <p:cNvPr id="20173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After surgery</a:t>
            </a:r>
          </a:p>
          <a:p>
            <a:pPr lvl="1" eaLnBrk="1" hangingPunct="1"/>
            <a:r>
              <a:rPr lang="en-US" altLang="en-US" smtClean="0"/>
              <a:t>Patient treated with immunosuppressive therapy</a:t>
            </a:r>
          </a:p>
          <a:p>
            <a:pPr lvl="2" eaLnBrk="1" hangingPunct="1"/>
            <a:r>
              <a:rPr lang="en-US" altLang="en-US" smtClean="0"/>
              <a:t>Corticosteroid drugs to suppress inflammation</a:t>
            </a:r>
          </a:p>
          <a:p>
            <a:pPr lvl="2" eaLnBrk="1" hangingPunct="1"/>
            <a:r>
              <a:rPr lang="en-US" altLang="en-US" smtClean="0"/>
              <a:t>Antiproliferative drugs</a:t>
            </a:r>
          </a:p>
          <a:p>
            <a:pPr lvl="2" eaLnBrk="1" hangingPunct="1"/>
            <a:r>
              <a:rPr lang="en-US" altLang="en-US" smtClean="0"/>
              <a:t>Immunosuppressant drugs</a:t>
            </a:r>
          </a:p>
          <a:p>
            <a:pPr eaLnBrk="1" hangingPunct="1"/>
            <a:r>
              <a:rPr lang="en-US" altLang="en-US" smtClean="0"/>
              <a:t>Many of these have severe side effects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037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Immunosuppressive Therapy Problems</a:t>
            </a:r>
          </a:p>
        </p:txBody>
      </p:sp>
      <p:sp>
        <p:nvSpPr>
          <p:cNvPr id="20378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Patient's immune system suppressed</a:t>
            </a:r>
          </a:p>
          <a:p>
            <a:pPr lvl="1" eaLnBrk="1" hangingPunct="1"/>
            <a:r>
              <a:rPr lang="en-US" altLang="en-US" smtClean="0"/>
              <a:t>Cannot protect from foreign agents</a:t>
            </a:r>
          </a:p>
          <a:p>
            <a:pPr lvl="1" eaLnBrk="1" hangingPunct="1"/>
            <a:r>
              <a:rPr lang="en-US" altLang="en-US" smtClean="0"/>
              <a:t>Bacterial and viral infections </a:t>
            </a:r>
            <a:r>
              <a:rPr lang="en-US" altLang="en-US" smtClean="0">
                <a:sym typeface="Wingdings" pitchFamily="2" charset="2"/>
              </a:rPr>
              <a:t> death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Must balance drugs for graft survival but no toxicity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Use antibiotics to control infections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Best circumstances – rejection after 10 years in 50% of patients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058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Immunosuppressive Therapy Problems</a:t>
            </a:r>
          </a:p>
        </p:txBody>
      </p:sp>
      <p:sp>
        <p:nvSpPr>
          <p:cNvPr id="20582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Research to induce tolerance</a:t>
            </a:r>
          </a:p>
          <a:p>
            <a:pPr lvl="1" eaLnBrk="1" hangingPunct="1"/>
            <a:r>
              <a:rPr lang="en-US" altLang="en-US" smtClean="0"/>
              <a:t>Chimeric immune system</a:t>
            </a:r>
          </a:p>
          <a:p>
            <a:pPr lvl="2" eaLnBrk="1" hangingPunct="1"/>
            <a:r>
              <a:rPr lang="en-US" altLang="en-US" smtClean="0"/>
              <a:t>Suppress recipient's bone marrow</a:t>
            </a:r>
          </a:p>
          <a:p>
            <a:pPr lvl="2" eaLnBrk="1" hangingPunct="1"/>
            <a:r>
              <a:rPr lang="en-US" altLang="en-US" smtClean="0"/>
              <a:t>Douse recipient's bone marrow with bone marrow from donor of new organ</a:t>
            </a:r>
          </a:p>
          <a:p>
            <a:pPr lvl="2" eaLnBrk="1" hangingPunct="1"/>
            <a:r>
              <a:rPr lang="en-US" altLang="en-US" smtClean="0"/>
              <a:t>"Combined" immune system may treat transplanted organ as self</a:t>
            </a:r>
          </a:p>
          <a:p>
            <a:pPr lvl="1" eaLnBrk="1" hangingPunct="1"/>
            <a:r>
              <a:rPr lang="en-US" altLang="en-US" smtClean="0"/>
              <a:t>Harness regulatory T cell to suppress immune reactions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0787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Immunodeficiencies</a:t>
            </a:r>
          </a:p>
        </p:txBody>
      </p:sp>
      <p:sp>
        <p:nvSpPr>
          <p:cNvPr id="20787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Congenital or acquired conditions that impair function or production of immune cells or molecules such as complement or antibodies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0992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Congenital Immunodeficiencies</a:t>
            </a:r>
          </a:p>
        </p:txBody>
      </p:sp>
      <p:sp>
        <p:nvSpPr>
          <p:cNvPr id="20992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Severe Combined Immunodeficiency (SCID) Syndrome - genetic defect</a:t>
            </a:r>
          </a:p>
          <a:p>
            <a:pPr lvl="1" eaLnBrk="1" hangingPunct="1"/>
            <a:r>
              <a:rPr lang="en-US" altLang="en-US" smtClean="0"/>
              <a:t>Marked deficit in B and T cells</a:t>
            </a:r>
          </a:p>
          <a:p>
            <a:pPr lvl="1" eaLnBrk="1" hangingPunct="1"/>
            <a:r>
              <a:rPr lang="en-US" altLang="en-US" smtClean="0"/>
              <a:t>Defective adenosine deaminase (ADA) enzyme </a:t>
            </a:r>
          </a:p>
          <a:p>
            <a:pPr lvl="2" eaLnBrk="1" hangingPunct="1"/>
            <a:r>
              <a:rPr lang="en-US" altLang="en-US" smtClean="0"/>
              <a:t>Metabolites lethal to T cells accumulate</a:t>
            </a:r>
          </a:p>
          <a:p>
            <a:pPr lvl="1" eaLnBrk="1" hangingPunct="1"/>
            <a:r>
              <a:rPr lang="en-US" altLang="en-US" smtClean="0"/>
              <a:t>Fatal if untreated; treated with bone marrow transplants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119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Hodgkin's Disease</a:t>
            </a:r>
          </a:p>
        </p:txBody>
      </p:sp>
      <p:sp>
        <p:nvSpPr>
          <p:cNvPr id="2119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Acquired immunodeficiency</a:t>
            </a:r>
          </a:p>
          <a:p>
            <a:pPr eaLnBrk="1" hangingPunct="1"/>
            <a:r>
              <a:rPr lang="en-US" altLang="en-US" smtClean="0"/>
              <a:t>Cancer of B cells</a:t>
            </a:r>
          </a:p>
          <a:p>
            <a:pPr eaLnBrk="1" hangingPunct="1"/>
            <a:r>
              <a:rPr lang="en-US" altLang="en-US" smtClean="0"/>
              <a:t>Leads to immunodeficiency by depressing lymph node cells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14019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Acquired Immune Deficiency Syndrome (AIDS)</a:t>
            </a:r>
          </a:p>
        </p:txBody>
      </p:sp>
      <p:sp>
        <p:nvSpPr>
          <p:cNvPr id="214020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Cripples immune system by interfering with activity of helper T cells</a:t>
            </a:r>
          </a:p>
          <a:p>
            <a:pPr eaLnBrk="1" hangingPunct="1"/>
            <a:r>
              <a:rPr lang="en-US" altLang="en-US" smtClean="0"/>
              <a:t>Characterized by severe weight loss, night sweats, and swollen lymph nodes</a:t>
            </a:r>
          </a:p>
          <a:p>
            <a:pPr eaLnBrk="1" hangingPunct="1"/>
            <a:r>
              <a:rPr lang="en-US" altLang="en-US" smtClean="0"/>
              <a:t>Opportunistic infections occur, including pneumocystis pneumonia and Kaposi's sarcoma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1606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Acquired Immune Deficiency Syndrome (AIDS)</a:t>
            </a:r>
          </a:p>
        </p:txBody>
      </p:sp>
      <p:sp>
        <p:nvSpPr>
          <p:cNvPr id="21606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Caused by human immunodeficiency virus (HIV) transmitted via body fluids—blood, semen, and vaginal secretions</a:t>
            </a:r>
          </a:p>
          <a:p>
            <a:pPr eaLnBrk="1" hangingPunct="1"/>
            <a:r>
              <a:rPr lang="en-US" altLang="en-US" smtClean="0"/>
              <a:t>HIV enters the body via</a:t>
            </a:r>
          </a:p>
          <a:p>
            <a:pPr lvl="1" eaLnBrk="1" hangingPunct="1"/>
            <a:r>
              <a:rPr lang="en-US" altLang="en-US" smtClean="0"/>
              <a:t>Blood transfusions; blood-contaminated needles; sexual intercourse and oral sex; mother to fetus</a:t>
            </a:r>
          </a:p>
          <a:p>
            <a:pPr eaLnBrk="1" hangingPunct="1"/>
            <a:r>
              <a:rPr lang="en-US" altLang="en-US" smtClean="0"/>
              <a:t>HIV</a:t>
            </a:r>
          </a:p>
          <a:p>
            <a:pPr lvl="1" eaLnBrk="1" hangingPunct="1"/>
            <a:r>
              <a:rPr lang="en-US" altLang="en-US" smtClean="0"/>
              <a:t>Destroys T</a:t>
            </a:r>
            <a:r>
              <a:rPr lang="en-US" altLang="en-US" baseline="-25000" smtClean="0"/>
              <a:t>H</a:t>
            </a:r>
            <a:r>
              <a:rPr lang="en-US" altLang="en-US" smtClean="0"/>
              <a:t> cells </a:t>
            </a:r>
            <a:r>
              <a:rPr lang="en-US" altLang="en-US" smtClean="0">
                <a:sym typeface="Wingdings" pitchFamily="2" charset="2"/>
              </a:rPr>
              <a:t> d</a:t>
            </a:r>
            <a:r>
              <a:rPr lang="en-US" altLang="en-US" smtClean="0"/>
              <a:t>epresses cellular immunity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Acquired Immunity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lymphocyte population is many different types of specifically cloned lymphocytes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Each type of clone responds to a specific antigen invader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181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of Autoimmune Diseases</a:t>
            </a:r>
          </a:p>
        </p:txBody>
      </p:sp>
      <p:sp>
        <p:nvSpPr>
          <p:cNvPr id="2181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Suppress entire immune system</a:t>
            </a:r>
          </a:p>
          <a:p>
            <a:pPr lvl="1" eaLnBrk="1" hangingPunct="1"/>
            <a:r>
              <a:rPr lang="en-US" altLang="en-US" smtClean="0"/>
              <a:t>Anti-inflammatory drugs, e.g., corticosteroids</a:t>
            </a:r>
          </a:p>
          <a:p>
            <a:pPr lvl="1" eaLnBrk="1" hangingPunct="1"/>
            <a:r>
              <a:rPr lang="en-US" altLang="en-US" smtClean="0"/>
              <a:t>Blocking cytokine action</a:t>
            </a:r>
          </a:p>
          <a:p>
            <a:pPr lvl="1" eaLnBrk="1" hangingPunct="1"/>
            <a:r>
              <a:rPr lang="en-US" altLang="en-US" smtClean="0"/>
              <a:t>Blocking co-stimulatory molecules</a:t>
            </a:r>
          </a:p>
          <a:p>
            <a:pPr eaLnBrk="1" hangingPunct="1"/>
            <a:r>
              <a:rPr lang="en-US" altLang="en-US" smtClean="0"/>
              <a:t>Research</a:t>
            </a:r>
          </a:p>
          <a:p>
            <a:pPr lvl="1" eaLnBrk="1" hangingPunct="1"/>
            <a:r>
              <a:rPr lang="en-US" altLang="en-US" smtClean="0"/>
              <a:t>Activating regulatory T cells; inducing self-tolerance using vaccines; directing antibodies against self-reactive immune cells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2016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Immediate Hypersensitivity</a:t>
            </a:r>
          </a:p>
        </p:txBody>
      </p:sp>
      <p:sp>
        <p:nvSpPr>
          <p:cNvPr id="220164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Acute (type I) hypersensitivities (allergies) begin in seconds after contact with allergen</a:t>
            </a:r>
          </a:p>
          <a:p>
            <a:pPr eaLnBrk="1" hangingPunct="1"/>
            <a:r>
              <a:rPr lang="en-US" altLang="en-US" smtClean="0"/>
              <a:t>Initial contact is asymptomatic but sensitizes person</a:t>
            </a:r>
          </a:p>
          <a:p>
            <a:pPr eaLnBrk="1" hangingPunct="1"/>
            <a:r>
              <a:rPr lang="en-US" altLang="en-US" smtClean="0"/>
              <a:t>Reaction may be local or systemic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2221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Anaphylactic Shock</a:t>
            </a:r>
          </a:p>
        </p:txBody>
      </p:sp>
      <p:sp>
        <p:nvSpPr>
          <p:cNvPr id="22221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Systemic response to allergen that directly enters blood and circulates rapidly</a:t>
            </a:r>
          </a:p>
          <a:p>
            <a:pPr eaLnBrk="1" hangingPunct="1"/>
            <a:r>
              <a:rPr lang="en-US" altLang="en-US" sz="2800" smtClean="0"/>
              <a:t>Basophils and mast cells enlisted throughout body</a:t>
            </a:r>
          </a:p>
          <a:p>
            <a:pPr eaLnBrk="1" hangingPunct="1"/>
            <a:r>
              <a:rPr lang="en-US" altLang="en-US" sz="2800" smtClean="0"/>
              <a:t>Systemic histamine release may cause</a:t>
            </a:r>
          </a:p>
          <a:p>
            <a:pPr lvl="1" eaLnBrk="1" hangingPunct="1"/>
            <a:r>
              <a:rPr lang="en-US" altLang="en-US" sz="2400" smtClean="0"/>
              <a:t>Constriction of bronchioles; tongue may swell </a:t>
            </a:r>
          </a:p>
          <a:p>
            <a:pPr lvl="1" eaLnBrk="1" hangingPunct="1"/>
            <a:r>
              <a:rPr lang="en-US" altLang="en-US" sz="2400" smtClean="0"/>
              <a:t>Sudden vasodilation and fluid loss from bloodstream may </a:t>
            </a:r>
            <a:r>
              <a:rPr lang="en-US" altLang="en-US" sz="2400" smtClean="0">
                <a:sym typeface="Wingdings" pitchFamily="2" charset="2"/>
              </a:rPr>
              <a:t></a:t>
            </a:r>
            <a:endParaRPr lang="en-US" altLang="en-US" sz="2400" smtClean="0"/>
          </a:p>
          <a:p>
            <a:pPr lvl="1" eaLnBrk="1" hangingPunct="1"/>
            <a:r>
              <a:rPr lang="en-US" altLang="en-US" sz="2400" smtClean="0">
                <a:sym typeface="Wingdings" pitchFamily="2" charset="2"/>
              </a:rPr>
              <a:t>Circulatory collapse (h</a:t>
            </a:r>
            <a:r>
              <a:rPr lang="en-US" altLang="en-US" sz="2400" smtClean="0"/>
              <a:t>ypotensive shock) and death</a:t>
            </a:r>
          </a:p>
          <a:p>
            <a:pPr eaLnBrk="1" hangingPunct="1"/>
            <a:r>
              <a:rPr lang="en-US" altLang="en-US" sz="2800" smtClean="0"/>
              <a:t>Treatment: epinephrine 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24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Just extra outline from TEXT not covered in 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 smtClean="0"/>
              <a:t>© 2013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2528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 I MHC Proteins</a:t>
            </a:r>
          </a:p>
        </p:txBody>
      </p:sp>
      <p:sp>
        <p:nvSpPr>
          <p:cNvPr id="22528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Bind with fragment of protein synthesized in the cell (</a:t>
            </a:r>
            <a:r>
              <a:rPr lang="en-US" altLang="en-US" sz="2800" b="1" smtClean="0"/>
              <a:t>endogenous antigen</a:t>
            </a:r>
            <a:r>
              <a:rPr lang="en-US" altLang="en-US" sz="28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Endogenous antigen is self-antigen in normal cell; a nonself antigen in infected or abnormal cell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Crucial for CD8 cell activation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Inform cytotoxic T cells of microorganisms hiding in cells (cytotoxic T cells ignore displayed self-antigens)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Act as antigen holders; form "self" part that T cells recognize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2733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Class II MHC Proteins</a:t>
            </a:r>
          </a:p>
        </p:txBody>
      </p:sp>
      <p:sp>
        <p:nvSpPr>
          <p:cNvPr id="22733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Bind with fragments of exogenous antigens that have been engulfed and broken down in a phagolysosome</a:t>
            </a:r>
          </a:p>
          <a:p>
            <a:pPr eaLnBrk="1" hangingPunct="1"/>
            <a:r>
              <a:rPr lang="en-US" altLang="en-US" smtClean="0"/>
              <a:t>Recognized by helper T cells</a:t>
            </a:r>
          </a:p>
          <a:p>
            <a:pPr eaLnBrk="1" hangingPunct="1"/>
            <a:r>
              <a:rPr lang="en-US" altLang="en-US" smtClean="0"/>
              <a:t>Signal CD4 cells that help is required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293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MHC Restriction</a:t>
            </a:r>
          </a:p>
        </p:txBody>
      </p:sp>
      <p:sp>
        <p:nvSpPr>
          <p:cNvPr id="22938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CD4 and CD8 cells have different requirements for MHC protein that presents antigens to them</a:t>
            </a:r>
          </a:p>
          <a:p>
            <a:pPr lvl="1" eaLnBrk="1" hangingPunct="1"/>
            <a:r>
              <a:rPr lang="en-US" altLang="en-US" smtClean="0"/>
              <a:t>CD4 cells that become T</a:t>
            </a:r>
            <a:r>
              <a:rPr lang="en-US" altLang="en-US" baseline="-25000" smtClean="0"/>
              <a:t>H</a:t>
            </a:r>
            <a:r>
              <a:rPr lang="en-US" altLang="en-US" smtClean="0"/>
              <a:t> – bind only class II MHC proteins typically on APC surfaces</a:t>
            </a:r>
          </a:p>
          <a:p>
            <a:pPr lvl="1" eaLnBrk="1" hangingPunct="1"/>
            <a:r>
              <a:rPr lang="en-US" altLang="en-US" smtClean="0"/>
              <a:t>CD8 cells that become cytotoxic T cells – bind only class I MHC proteins on APC surfaces</a:t>
            </a:r>
          </a:p>
          <a:p>
            <a:pPr lvl="2" eaLnBrk="1" hangingPunct="1"/>
            <a:r>
              <a:rPr lang="en-US" altLang="en-US" smtClean="0"/>
              <a:t>Once activated, cytotoxic T cells seek same antigen on class I MHC proteins on any cell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314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MHC Restriction</a:t>
            </a:r>
          </a:p>
        </p:txBody>
      </p:sp>
      <p:sp>
        <p:nvSpPr>
          <p:cNvPr id="23142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CD8 cells activated by class I MHC proteins</a:t>
            </a:r>
          </a:p>
          <a:p>
            <a:pPr eaLnBrk="1" hangingPunct="1"/>
            <a:r>
              <a:rPr lang="en-US" altLang="en-US" smtClean="0"/>
              <a:t>How do APCs get endogenous antigens from another cell and display them on class I MHCs?</a:t>
            </a:r>
          </a:p>
          <a:p>
            <a:pPr lvl="1" eaLnBrk="1" hangingPunct="1"/>
            <a:r>
              <a:rPr lang="en-US" altLang="en-US" smtClean="0"/>
              <a:t>Dendritic cells engulf dying virus-infected or tumor cells, or import antigens via temporary gap junctions with infected cells—then display both class I and class II MHCs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334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Antigen-presenting Cells (APCs)</a:t>
            </a:r>
          </a:p>
        </p:txBody>
      </p:sp>
      <p:sp>
        <p:nvSpPr>
          <p:cNvPr id="23347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Engulf antigens</a:t>
            </a:r>
          </a:p>
          <a:p>
            <a:pPr eaLnBrk="1" hangingPunct="1"/>
            <a:r>
              <a:rPr lang="en-US" altLang="en-US" smtClean="0"/>
              <a:t>Present fragments of antigens to T cells for recognition</a:t>
            </a:r>
          </a:p>
          <a:p>
            <a:pPr eaLnBrk="1" hangingPunct="1"/>
            <a:r>
              <a:rPr lang="en-US" altLang="en-US" smtClean="0"/>
              <a:t>Major types</a:t>
            </a:r>
          </a:p>
          <a:p>
            <a:pPr lvl="1" eaLnBrk="1" hangingPunct="1"/>
            <a:r>
              <a:rPr lang="en-US" altLang="en-US" b="1" smtClean="0"/>
              <a:t>Dendritic cells</a:t>
            </a:r>
            <a:r>
              <a:rPr lang="en-US" altLang="en-US" smtClean="0"/>
              <a:t> in connective tissues and epidermis</a:t>
            </a:r>
          </a:p>
          <a:p>
            <a:pPr lvl="1" eaLnBrk="1" hangingPunct="1"/>
            <a:r>
              <a:rPr lang="en-US" altLang="en-US" b="1" smtClean="0"/>
              <a:t>Macrophages</a:t>
            </a:r>
            <a:r>
              <a:rPr lang="en-US" altLang="en-US" smtClean="0"/>
              <a:t> in connective tissues and lymphoid organs</a:t>
            </a:r>
          </a:p>
          <a:p>
            <a:pPr lvl="1" eaLnBrk="1" hangingPunct="1"/>
            <a:r>
              <a:rPr lang="en-US" altLang="en-US" b="1" smtClean="0"/>
              <a:t>B cells</a:t>
            </a:r>
            <a:endParaRPr lang="en-US" altLang="en-US" smtClean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355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Dendritic Cells and Macrophages</a:t>
            </a:r>
          </a:p>
        </p:txBody>
      </p:sp>
      <p:sp>
        <p:nvSpPr>
          <p:cNvPr id="2355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Dendritic cells phagocytize pathogens, enter lymphatics to present antigens to T cells in lymph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Most effective antigen presenter known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Key link between innate and adaptive immunity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Macrophages widespread in lymphoid organs and connective tissues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Present antigens to T cells to activate themselves into voracious phagocytes that secrete bactericidal chemicals </a:t>
            </a:r>
            <a:endParaRPr lang="en-US" altLang="en-US" sz="2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Acquired Immunity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sz="2800" dirty="0"/>
              <a:t>Acquired immune response is initiated by:</a:t>
            </a:r>
          </a:p>
          <a:p>
            <a:pPr>
              <a:buFontTx/>
              <a:buNone/>
            </a:pPr>
            <a:r>
              <a:rPr lang="en-US" sz="2800" dirty="0"/>
              <a:t>   - recognition of an antigen by certain </a:t>
            </a:r>
          </a:p>
          <a:p>
            <a:pPr>
              <a:buFontTx/>
              <a:buNone/>
            </a:pPr>
            <a:r>
              <a:rPr lang="en-US" sz="2800" dirty="0"/>
              <a:t>     lymphocytes</a:t>
            </a:r>
          </a:p>
          <a:p>
            <a:pPr>
              <a:buFontTx/>
              <a:buNone/>
            </a:pPr>
            <a:r>
              <a:rPr lang="en-US" sz="2800" dirty="0"/>
              <a:t>   - activation of these lymphocytes</a:t>
            </a:r>
          </a:p>
          <a:p>
            <a:pPr>
              <a:buFontTx/>
              <a:buNone/>
            </a:pPr>
            <a:r>
              <a:rPr lang="en-US" sz="2800" dirty="0"/>
              <a:t>   - differentiation and proliferation into </a:t>
            </a:r>
          </a:p>
          <a:p>
            <a:pPr>
              <a:buFontTx/>
              <a:buNone/>
            </a:pPr>
            <a:r>
              <a:rPr lang="en-US" sz="2800" dirty="0"/>
              <a:t>     </a:t>
            </a:r>
            <a:r>
              <a:rPr lang="en-US" sz="2800" dirty="0" err="1"/>
              <a:t>effector</a:t>
            </a:r>
            <a:r>
              <a:rPr lang="en-US" sz="2800" dirty="0"/>
              <a:t> cells</a:t>
            </a:r>
          </a:p>
          <a:p>
            <a:pPr>
              <a:buFontTx/>
              <a:buNone/>
            </a:pPr>
            <a:r>
              <a:rPr lang="en-US" sz="2800" dirty="0"/>
              <a:t>   - </a:t>
            </a:r>
            <a:r>
              <a:rPr lang="en-US" sz="2800" dirty="0" err="1"/>
              <a:t>effector</a:t>
            </a:r>
            <a:r>
              <a:rPr lang="en-US" sz="2800" dirty="0"/>
              <a:t> cells eliminate antigen</a:t>
            </a:r>
          </a:p>
          <a:p>
            <a:pPr>
              <a:buFontTx/>
              <a:buNone/>
            </a:pPr>
            <a:r>
              <a:rPr lang="en-US" sz="2800" dirty="0"/>
              <a:t>   - development of memory cells</a:t>
            </a:r>
          </a:p>
          <a:p>
            <a:pPr>
              <a:buFontTx/>
              <a:buNone/>
            </a:pPr>
            <a:r>
              <a:rPr lang="en-US" sz="2800" dirty="0"/>
              <a:t>   - memory cells </a:t>
            </a:r>
            <a:r>
              <a:rPr lang="en-US" sz="2800" dirty="0" smtClean="0"/>
              <a:t>give </a:t>
            </a:r>
            <a:r>
              <a:rPr lang="en-US" sz="2800" dirty="0"/>
              <a:t>a rapid and long-term </a:t>
            </a:r>
          </a:p>
          <a:p>
            <a:pPr>
              <a:buFontTx/>
              <a:buNone/>
            </a:pPr>
            <a:r>
              <a:rPr lang="en-US" sz="2800" dirty="0"/>
              <a:t>     response to re-exposure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3757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pPr eaLnBrk="1" hangingPunct="1"/>
            <a:r>
              <a:rPr lang="en-US" altLang="en-US" sz="1200" smtClean="0">
                <a:solidFill>
                  <a:schemeClr val="tx1"/>
                </a:solidFill>
              </a:rPr>
              <a:t>Figure 21.10  Dendritic cell. Scanning electron micrograph (1050x).</a:t>
            </a:r>
            <a:endParaRPr lang="en-US" altLang="en-US" sz="1800" b="0" smtClean="0"/>
          </a:p>
        </p:txBody>
      </p:sp>
      <p:pic>
        <p:nvPicPr>
          <p:cNvPr id="237572" name="Picture 6" descr="figure_21_10_labeled"/>
          <p:cNvPicPr>
            <a:picLocks noChangeAspect="1" noChangeArrowheads="1"/>
          </p:cNvPicPr>
          <p:nvPr/>
        </p:nvPicPr>
        <p:blipFill>
          <a:blip r:embed="rId3" cstate="print"/>
          <a:srcRect b="2704"/>
          <a:stretch>
            <a:fillRect/>
          </a:stretch>
        </p:blipFill>
        <p:spPr bwMode="auto">
          <a:xfrm>
            <a:off x="1557338" y="284163"/>
            <a:ext cx="6257925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396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 lymphocytes</a:t>
            </a:r>
          </a:p>
        </p:txBody>
      </p:sp>
      <p:sp>
        <p:nvSpPr>
          <p:cNvPr id="2396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 not activate naive T cells</a:t>
            </a:r>
          </a:p>
          <a:p>
            <a:pPr eaLnBrk="1" hangingPunct="1"/>
            <a:r>
              <a:rPr lang="en-US" altLang="en-US" smtClean="0"/>
              <a:t>Present antigens to helper T cell to assist own activation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416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Adaptive Immunity: Summary</a:t>
            </a:r>
          </a:p>
        </p:txBody>
      </p:sp>
      <p:sp>
        <p:nvSpPr>
          <p:cNvPr id="2416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Uses lymphocytes, APCs, and specific molecules to identify and destroy nonself substances</a:t>
            </a:r>
          </a:p>
          <a:p>
            <a:pPr eaLnBrk="1" hangingPunct="1"/>
            <a:r>
              <a:rPr lang="en-US" altLang="en-US" smtClean="0"/>
              <a:t>Depends upon ability of its cells to</a:t>
            </a:r>
          </a:p>
          <a:p>
            <a:pPr lvl="1" eaLnBrk="1" hangingPunct="1"/>
            <a:r>
              <a:rPr lang="en-US" altLang="en-US" smtClean="0"/>
              <a:t>Recognize antigens by binding to them</a:t>
            </a:r>
          </a:p>
          <a:p>
            <a:pPr lvl="1" eaLnBrk="1" hangingPunct="1"/>
            <a:r>
              <a:rPr lang="en-US" altLang="en-US" smtClean="0"/>
              <a:t>Communicate with one another so that whole system mounts specific response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437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Activation and Differentiation of B Cells</a:t>
            </a:r>
          </a:p>
        </p:txBody>
      </p:sp>
      <p:sp>
        <p:nvSpPr>
          <p:cNvPr id="2437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 cell activated when antigens bind to its surface receptors and cross-link them </a:t>
            </a:r>
            <a:r>
              <a:rPr lang="en-US" altLang="en-US" smtClean="0">
                <a:sym typeface="Wingdings" pitchFamily="2" charset="2"/>
              </a:rPr>
              <a:t>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Receptor-mediated endocytosis of cross-linked antigen-receptor complexes (clonal selection) </a:t>
            </a:r>
            <a:r>
              <a:rPr lang="en-US" altLang="en-US" smtClean="0">
                <a:sym typeface="Wingdings" pitchFamily="2" charset="2"/>
              </a:rPr>
              <a:t></a:t>
            </a:r>
          </a:p>
          <a:p>
            <a:pPr eaLnBrk="1" hangingPunct="1"/>
            <a:r>
              <a:rPr lang="en-US" altLang="en-US" smtClean="0">
                <a:sym typeface="Wingdings" pitchFamily="2" charset="2"/>
              </a:rPr>
              <a:t>Proliferation and differentiation into effector cells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457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Fate of the Clones</a:t>
            </a:r>
          </a:p>
        </p:txBody>
      </p:sp>
      <p:sp>
        <p:nvSpPr>
          <p:cNvPr id="2457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Most clone cells become plasma cells</a:t>
            </a:r>
          </a:p>
          <a:p>
            <a:pPr lvl="1" eaLnBrk="1" hangingPunct="1"/>
            <a:r>
              <a:rPr lang="en-US" altLang="en-US" smtClean="0"/>
              <a:t>Secrete specific antibodies at rate of 2000 molecules per second for four to five days, then die</a:t>
            </a:r>
          </a:p>
          <a:p>
            <a:pPr lvl="1" eaLnBrk="1" hangingPunct="1"/>
            <a:r>
              <a:rPr lang="en-US" altLang="en-US" smtClean="0"/>
              <a:t>Antibodies circulate in blood or lymph</a:t>
            </a:r>
          </a:p>
          <a:p>
            <a:pPr lvl="2" eaLnBrk="1" hangingPunct="1"/>
            <a:r>
              <a:rPr lang="en-US" altLang="en-US" smtClean="0"/>
              <a:t>Bind to free antigens and mark for destruction by innate or adaptive mechanisms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478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Fate of the Clones</a:t>
            </a:r>
          </a:p>
        </p:txBody>
      </p:sp>
      <p:sp>
        <p:nvSpPr>
          <p:cNvPr id="2478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Clone cells that do not become plasma cells become </a:t>
            </a:r>
            <a:r>
              <a:rPr lang="en-US" altLang="en-US" b="1" smtClean="0"/>
              <a:t>memory cells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Provide immunological memory</a:t>
            </a:r>
          </a:p>
          <a:p>
            <a:pPr lvl="1" eaLnBrk="1" hangingPunct="1"/>
            <a:r>
              <a:rPr lang="en-US" altLang="en-US" smtClean="0"/>
              <a:t>Mount an immediate response to future exposures to same antigen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4985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Neutralization</a:t>
            </a:r>
          </a:p>
        </p:txBody>
      </p:sp>
      <p:sp>
        <p:nvSpPr>
          <p:cNvPr id="24986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Simplest defensive mechanism</a:t>
            </a:r>
          </a:p>
          <a:p>
            <a:pPr eaLnBrk="1" hangingPunct="1"/>
            <a:r>
              <a:rPr lang="en-US" altLang="en-US" smtClean="0"/>
              <a:t>Antibodies block specific sites on viruses or bacterial exotoxins </a:t>
            </a:r>
          </a:p>
          <a:p>
            <a:pPr eaLnBrk="1" hangingPunct="1"/>
            <a:r>
              <a:rPr lang="en-US" altLang="en-US" smtClean="0"/>
              <a:t>Prevent these antigens from binding to receptors on tissue cells</a:t>
            </a:r>
          </a:p>
          <a:p>
            <a:pPr eaLnBrk="1" hangingPunct="1"/>
            <a:r>
              <a:rPr lang="en-US" altLang="en-US" smtClean="0"/>
              <a:t>Antigen-antibody complexes undergo phagocytosis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5190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Agglutination</a:t>
            </a:r>
          </a:p>
        </p:txBody>
      </p:sp>
      <p:sp>
        <p:nvSpPr>
          <p:cNvPr id="25190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Antibodies bind same determinant on more than one cell-bound antigen </a:t>
            </a:r>
          </a:p>
          <a:p>
            <a:pPr eaLnBrk="1" hangingPunct="1"/>
            <a:r>
              <a:rPr lang="en-US" altLang="en-US" smtClean="0"/>
              <a:t>Cross-linked antigen-antibody complexes agglutinate</a:t>
            </a:r>
          </a:p>
          <a:p>
            <a:pPr lvl="1" eaLnBrk="1" hangingPunct="1"/>
            <a:r>
              <a:rPr lang="en-US" altLang="en-US" smtClean="0"/>
              <a:t>Example: clumping of mismatched blood cells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539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Precipitation</a:t>
            </a:r>
          </a:p>
        </p:txBody>
      </p:sp>
      <p:sp>
        <p:nvSpPr>
          <p:cNvPr id="25395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Soluble molecules are cross-linked</a:t>
            </a:r>
          </a:p>
          <a:p>
            <a:pPr eaLnBrk="1" hangingPunct="1"/>
            <a:r>
              <a:rPr lang="en-US" altLang="en-US" smtClean="0"/>
              <a:t>Complexes precipitate and are subject to phagocytosis 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GB" altLang="en-US"/>
              <a:t>© 2013 Pearson Education, Inc.</a:t>
            </a:r>
          </a:p>
        </p:txBody>
      </p:sp>
      <p:sp>
        <p:nvSpPr>
          <p:cNvPr id="2560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Complement Fixation and Activation</a:t>
            </a:r>
          </a:p>
        </p:txBody>
      </p:sp>
      <p:sp>
        <p:nvSpPr>
          <p:cNvPr id="25600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antibody defense against cellular antigens (bacteria, mismatched RBCs)</a:t>
            </a:r>
          </a:p>
          <a:p>
            <a:pPr eaLnBrk="1" hangingPunct="1"/>
            <a:r>
              <a:rPr lang="en-US" altLang="en-US" smtClean="0"/>
              <a:t>Several antibodies bind close together on a cellular antigen </a:t>
            </a:r>
            <a:r>
              <a:rPr lang="en-US" altLang="en-US" smtClean="0">
                <a:sym typeface="Wingdings" pitchFamily="2" charset="2"/>
              </a:rPr>
              <a:t> complement-binding sites on stem regions align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Triggers complement fixation into cell's surface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 </a:t>
            </a:r>
            <a:r>
              <a:rPr lang="en-US" altLang="en-US" smtClean="0"/>
              <a:t>Cell lysis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9402</Words>
  <Application>Microsoft Office PowerPoint</Application>
  <PresentationFormat>عرض على الشاشة (3:4)‏</PresentationFormat>
  <Paragraphs>1958</Paragraphs>
  <Slides>193</Slides>
  <Notes>137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193</vt:i4>
      </vt:variant>
    </vt:vector>
  </HeadingPairs>
  <TitlesOfParts>
    <vt:vector size="194" baseType="lpstr">
      <vt:lpstr>Blank Presentation</vt:lpstr>
      <vt:lpstr>Adaptive(acquired)  or specific immunity</vt:lpstr>
      <vt:lpstr>Figure 43.2</vt:lpstr>
      <vt:lpstr>Figure 21.13  Active and passive humoral immunity.</vt:lpstr>
      <vt:lpstr>Acquired Immunity</vt:lpstr>
      <vt:lpstr>Acquired Immunity</vt:lpstr>
      <vt:lpstr>Acquired Immunity</vt:lpstr>
      <vt:lpstr>Acquired Immunity</vt:lpstr>
      <vt:lpstr>Acquired Immunity</vt:lpstr>
      <vt:lpstr>Acquired Immunity</vt:lpstr>
      <vt:lpstr>Acquired Immunity</vt:lpstr>
      <vt:lpstr>Acquired Immunity</vt:lpstr>
      <vt:lpstr>Acquired Immunity</vt:lpstr>
      <vt:lpstr>Acquired Immunity</vt:lpstr>
      <vt:lpstr>Adaptive Defenses</vt:lpstr>
      <vt:lpstr>Adaptive Defenses</vt:lpstr>
      <vt:lpstr>Humoral Immunity</vt:lpstr>
      <vt:lpstr>Figure 21.11a  Clonal selection of a B cell.</vt:lpstr>
      <vt:lpstr>Figure 21.11  Clonal selection of a B cell.</vt:lpstr>
      <vt:lpstr>Cellular Immunity</vt:lpstr>
      <vt:lpstr>الشريحة 20</vt:lpstr>
      <vt:lpstr>Table 21.3  Overview of B and T Lymphocytes</vt:lpstr>
      <vt:lpstr>Antigens</vt:lpstr>
      <vt:lpstr>Complete Antigens</vt:lpstr>
      <vt:lpstr>Haptens (Incomplete Antigens)</vt:lpstr>
      <vt:lpstr>Antigenic Determinants</vt:lpstr>
      <vt:lpstr>Antigenic Determinants</vt:lpstr>
      <vt:lpstr>Figure 21.7  Most antigens have several different antigenic determinants.</vt:lpstr>
      <vt:lpstr>Self-antigens: MHC Proteins</vt:lpstr>
      <vt:lpstr>Cells of the Adaptive Immune System</vt:lpstr>
      <vt:lpstr>Lymphocyte Development, Maturation, and Activation</vt:lpstr>
      <vt:lpstr>Figure  21.8  Lymphocyte development, maturation, and activation.</vt:lpstr>
      <vt:lpstr>Maturation</vt:lpstr>
      <vt:lpstr>T cells</vt:lpstr>
      <vt:lpstr>Figure 21.9  T cell education in the thymus.</vt:lpstr>
      <vt:lpstr>B cells</vt:lpstr>
      <vt:lpstr>Antigen Encounter and Activation</vt:lpstr>
      <vt:lpstr>Immunological Memory</vt:lpstr>
      <vt:lpstr>Immunological Memory</vt:lpstr>
      <vt:lpstr>Figure 21.12  Primary and secondary humoral responses.</vt:lpstr>
      <vt:lpstr>Active Humoral Immunity</vt:lpstr>
      <vt:lpstr>Active Humoral Immunity</vt:lpstr>
      <vt:lpstr>Passive Humoral Immunity</vt:lpstr>
      <vt:lpstr>Passive Humoral Immunity</vt:lpstr>
      <vt:lpstr>Antibodies</vt:lpstr>
      <vt:lpstr>Basic Antibody Structure</vt:lpstr>
      <vt:lpstr>الشريحة 46</vt:lpstr>
      <vt:lpstr>Classes of Antibodies</vt:lpstr>
      <vt:lpstr>الشريحة 48</vt:lpstr>
      <vt:lpstr>Classes of Antibodies</vt:lpstr>
      <vt:lpstr>Classes of Antibodies</vt:lpstr>
      <vt:lpstr>الشريحة 51</vt:lpstr>
      <vt:lpstr>Antibody Targets and Functions</vt:lpstr>
      <vt:lpstr>الشريحة 53</vt:lpstr>
      <vt:lpstr>T cell Activation: Proliferation and Differentiation</vt:lpstr>
      <vt:lpstr>Cytokines</vt:lpstr>
      <vt:lpstr>Cytokines</vt:lpstr>
      <vt:lpstr>Roles of Helper T (TH) cells </vt:lpstr>
      <vt:lpstr>Helper T cells: Activation of B cells</vt:lpstr>
      <vt:lpstr>الشريحة 59</vt:lpstr>
      <vt:lpstr>Helper T cells: Activation of CD8 cells</vt:lpstr>
      <vt:lpstr>الشريحة 61</vt:lpstr>
      <vt:lpstr>Helper T cells: Amplification of Innate Defenses</vt:lpstr>
      <vt:lpstr>Helper T cells: Subsets of TH cells</vt:lpstr>
      <vt:lpstr>Cytotoxic T (TC) cells </vt:lpstr>
      <vt:lpstr>Roles of Cytotoxic T (TC) cells </vt:lpstr>
      <vt:lpstr>Cytotoxic T cells</vt:lpstr>
      <vt:lpstr>الشريحة 67</vt:lpstr>
      <vt:lpstr>Natural Killer cells</vt:lpstr>
      <vt:lpstr>الشريحة 69</vt:lpstr>
      <vt:lpstr>Organ Transplants</vt:lpstr>
      <vt:lpstr>Organ Transplants</vt:lpstr>
      <vt:lpstr>Prevention of Rejection</vt:lpstr>
      <vt:lpstr>Immunosuppressive Therapy Problems</vt:lpstr>
      <vt:lpstr>Immunosuppressive Therapy Problems</vt:lpstr>
      <vt:lpstr>Immunodeficiencies</vt:lpstr>
      <vt:lpstr>Congenital Immunodeficiencies</vt:lpstr>
      <vt:lpstr>Hodgkin's Disease</vt:lpstr>
      <vt:lpstr>Acquired Immune Deficiency Syndrome (AIDS)</vt:lpstr>
      <vt:lpstr>Acquired Immune Deficiency Syndrome (AIDS)</vt:lpstr>
      <vt:lpstr>Treatment of Autoimmune Diseases</vt:lpstr>
      <vt:lpstr>Immediate Hypersensitivity</vt:lpstr>
      <vt:lpstr>Anaphylactic Shock</vt:lpstr>
      <vt:lpstr>الشريحة 83</vt:lpstr>
      <vt:lpstr>Class I MHC Proteins</vt:lpstr>
      <vt:lpstr>Class II MHC Proteins</vt:lpstr>
      <vt:lpstr>MHC Restriction</vt:lpstr>
      <vt:lpstr>MHC Restriction</vt:lpstr>
      <vt:lpstr>Antigen-presenting Cells (APCs)</vt:lpstr>
      <vt:lpstr>Dendritic Cells and Macrophages</vt:lpstr>
      <vt:lpstr>Figure 21.10  Dendritic cell. Scanning electron micrograph (1050x).</vt:lpstr>
      <vt:lpstr>B lymphocytes</vt:lpstr>
      <vt:lpstr>Adaptive Immunity: Summary</vt:lpstr>
      <vt:lpstr>Activation and Differentiation of B Cells</vt:lpstr>
      <vt:lpstr>Fate of the Clones</vt:lpstr>
      <vt:lpstr>Fate of the Clones</vt:lpstr>
      <vt:lpstr>Neutralization</vt:lpstr>
      <vt:lpstr>Agglutination</vt:lpstr>
      <vt:lpstr>Precipitation</vt:lpstr>
      <vt:lpstr>Complement Fixation and Activation</vt:lpstr>
      <vt:lpstr>Complement Fixation and Activation</vt:lpstr>
      <vt:lpstr>Basic Antibody Structure</vt:lpstr>
      <vt:lpstr>Cytotoxic T cells</vt:lpstr>
      <vt:lpstr>Seeding Secondary Lymphoid Organs and Circulation</vt:lpstr>
      <vt:lpstr>Monoclonal Antibodies as Clinical and Research Tools</vt:lpstr>
      <vt:lpstr>Summary of Antibody Actions</vt:lpstr>
      <vt:lpstr>Cellular Immune Response</vt:lpstr>
      <vt:lpstr>Cellular Immune Response</vt:lpstr>
      <vt:lpstr>Cellular Immune Response</vt:lpstr>
      <vt:lpstr>MHC Proteins and Antigen Presentation</vt:lpstr>
      <vt:lpstr>MHC Proteins</vt:lpstr>
      <vt:lpstr>الشريحة 111</vt:lpstr>
      <vt:lpstr>الشريحة 112</vt:lpstr>
      <vt:lpstr>Acquired Immune Deficiency Syndrome (AIDS)</vt:lpstr>
      <vt:lpstr>Acquired Immune Deficiency Syndrome (AIDS)</vt:lpstr>
      <vt:lpstr>Autoimmune Diseases</vt:lpstr>
      <vt:lpstr>In adaptive immunity, receptors provide pathogen-specific recognition</vt:lpstr>
      <vt:lpstr>الشريحة 117</vt:lpstr>
      <vt:lpstr>Figure 43.UN01</vt:lpstr>
      <vt:lpstr>الشريحة 119</vt:lpstr>
      <vt:lpstr>Antigen Recognition by B Cells and Antibodies</vt:lpstr>
      <vt:lpstr>Figure 43.9</vt:lpstr>
      <vt:lpstr>الشريحة 122</vt:lpstr>
      <vt:lpstr>Figure 43.10</vt:lpstr>
      <vt:lpstr>Figure 43.10a</vt:lpstr>
      <vt:lpstr>Figure 43.10b</vt:lpstr>
      <vt:lpstr>Antigen Recognition by T Cells</vt:lpstr>
      <vt:lpstr>Figure 43.11</vt:lpstr>
      <vt:lpstr>الشريحة 128</vt:lpstr>
      <vt:lpstr>الشريحة 129</vt:lpstr>
      <vt:lpstr>Figure 43.12</vt:lpstr>
      <vt:lpstr>Figure 43.12a</vt:lpstr>
      <vt:lpstr>Figure 43.12b</vt:lpstr>
      <vt:lpstr>B Cell and T Cell Development</vt:lpstr>
      <vt:lpstr>Generation of B and T Cell Diversity</vt:lpstr>
      <vt:lpstr>Figure 43.13</vt:lpstr>
      <vt:lpstr>Origin of Self-Tolerance</vt:lpstr>
      <vt:lpstr>Proliferation of B Cells and T Cells</vt:lpstr>
      <vt:lpstr>الشريحة 138</vt:lpstr>
      <vt:lpstr>Figure 43.14</vt:lpstr>
      <vt:lpstr>الشريحة 140</vt:lpstr>
      <vt:lpstr>Figure 43.15</vt:lpstr>
      <vt:lpstr>Concept 43.3: Adaptive immunity defends against infection of body fluids and body cells</vt:lpstr>
      <vt:lpstr>Helper T Cells: A Response to Nearly All Antigens</vt:lpstr>
      <vt:lpstr>الشريحة 144</vt:lpstr>
      <vt:lpstr>Figure 43.16</vt:lpstr>
      <vt:lpstr>Cytotoxic T Cells: A Response to Infected Cells</vt:lpstr>
      <vt:lpstr>Figure 43.17-1</vt:lpstr>
      <vt:lpstr>Figure 43.17-2</vt:lpstr>
      <vt:lpstr>Figure 43.17-3</vt:lpstr>
      <vt:lpstr>B Cells and Antibodies: A Response to Extracellular Pathogens</vt:lpstr>
      <vt:lpstr>Activation of B Cells</vt:lpstr>
      <vt:lpstr>Figure 43.18-1</vt:lpstr>
      <vt:lpstr>Figure 43.18-2</vt:lpstr>
      <vt:lpstr>Figure 43.18-3</vt:lpstr>
      <vt:lpstr>Antibody Function</vt:lpstr>
      <vt:lpstr>الشريحة 156</vt:lpstr>
      <vt:lpstr>Figure 43.19</vt:lpstr>
      <vt:lpstr>Figure 43.19a</vt:lpstr>
      <vt:lpstr>Figure 43.19b</vt:lpstr>
      <vt:lpstr>Figure 43.19c</vt:lpstr>
      <vt:lpstr>الشريحة 161</vt:lpstr>
      <vt:lpstr>Summary of the Humoral and Cell-Mediated Immune Responses</vt:lpstr>
      <vt:lpstr>Active and Passive Immunization</vt:lpstr>
      <vt:lpstr>الشريحة 164</vt:lpstr>
      <vt:lpstr>Figure 43.20</vt:lpstr>
      <vt:lpstr>Figure 43.20a</vt:lpstr>
      <vt:lpstr>Figure 43.20b</vt:lpstr>
      <vt:lpstr>Antibodies as Tools</vt:lpstr>
      <vt:lpstr>Figure 43.21</vt:lpstr>
      <vt:lpstr>Immune Rejection</vt:lpstr>
      <vt:lpstr>Blood Groups</vt:lpstr>
      <vt:lpstr>Tissue and Organ Transplants</vt:lpstr>
      <vt:lpstr>الشريحة 173</vt:lpstr>
      <vt:lpstr>Concept 43.4: Disruptions in immune system function can elicit or exacerbate disease</vt:lpstr>
      <vt:lpstr>Exaggerated, Self-Directed, and Diminished Immune Responses</vt:lpstr>
      <vt:lpstr>Allergies</vt:lpstr>
      <vt:lpstr>Figure 43.22</vt:lpstr>
      <vt:lpstr>الشريحة 178</vt:lpstr>
      <vt:lpstr>Autoimmune Diseases</vt:lpstr>
      <vt:lpstr>Figure 43.23</vt:lpstr>
      <vt:lpstr>Exertion, Stress, and the Immune System</vt:lpstr>
      <vt:lpstr>Immunodeficiency Diseases</vt:lpstr>
      <vt:lpstr>Evolutionary Adaptations of Pathogens That Underlie Immune System Avoidance</vt:lpstr>
      <vt:lpstr>Antigenic Variation</vt:lpstr>
      <vt:lpstr>Figure 43.24</vt:lpstr>
      <vt:lpstr>Latency</vt:lpstr>
      <vt:lpstr>Attack on the Immune System: HIV</vt:lpstr>
      <vt:lpstr>Figure 43.25</vt:lpstr>
      <vt:lpstr>الشريحة 189</vt:lpstr>
      <vt:lpstr>Cancer and Immunity</vt:lpstr>
      <vt:lpstr>Figure 43.26</vt:lpstr>
      <vt:lpstr>Figure 43.UN02</vt:lpstr>
      <vt:lpstr>Figure 43.UN03</vt:lpstr>
    </vt:vector>
  </TitlesOfParts>
  <Company>Jerome 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alnfoth</cp:lastModifiedBy>
  <cp:revision>62</cp:revision>
  <dcterms:created xsi:type="dcterms:W3CDTF">2010-08-06T18:35:02Z</dcterms:created>
  <dcterms:modified xsi:type="dcterms:W3CDTF">2019-09-28T19:46:04Z</dcterms:modified>
</cp:coreProperties>
</file>